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gif" ContentType="image/gif"/>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 id="2147483688" r:id="rId2"/>
  </p:sldMasterIdLst>
  <p:notesMasterIdLst>
    <p:notesMasterId r:id="rId18"/>
  </p:notesMasterIdLst>
  <p:handoutMasterIdLst>
    <p:handoutMasterId r:id="rId19"/>
  </p:handoutMasterIdLst>
  <p:sldIdLst>
    <p:sldId id="256" r:id="rId3"/>
    <p:sldId id="413" r:id="rId4"/>
    <p:sldId id="482" r:id="rId5"/>
    <p:sldId id="486" r:id="rId6"/>
    <p:sldId id="488" r:id="rId7"/>
    <p:sldId id="496" r:id="rId8"/>
    <p:sldId id="495" r:id="rId9"/>
    <p:sldId id="490" r:id="rId10"/>
    <p:sldId id="489" r:id="rId11"/>
    <p:sldId id="432" r:id="rId12"/>
    <p:sldId id="491" r:id="rId13"/>
    <p:sldId id="492" r:id="rId14"/>
    <p:sldId id="493" r:id="rId15"/>
    <p:sldId id="494" r:id="rId16"/>
    <p:sldId id="261" r:id="rId17"/>
  </p:sldIdLst>
  <p:sldSz cx="12192000" cy="6858000"/>
  <p:notesSz cx="6858000" cy="9144000"/>
  <p:defaultTextStyle>
    <a:defPPr>
      <a:defRPr lang="zh-CN"/>
    </a:defPPr>
    <a:lvl1pPr marL="0" algn="l" defTabSz="914377" rtl="0" eaLnBrk="1" latinLnBrk="0" hangingPunct="1">
      <a:defRPr sz="1900" kern="1200">
        <a:solidFill>
          <a:schemeClr val="tx1"/>
        </a:solidFill>
        <a:latin typeface="+mn-lt"/>
        <a:ea typeface="+mn-ea"/>
        <a:cs typeface="+mn-cs"/>
      </a:defRPr>
    </a:lvl1pPr>
    <a:lvl2pPr marL="457189" algn="l" defTabSz="914377" rtl="0" eaLnBrk="1" latinLnBrk="0" hangingPunct="1">
      <a:defRPr sz="1900" kern="1200">
        <a:solidFill>
          <a:schemeClr val="tx1"/>
        </a:solidFill>
        <a:latin typeface="+mn-lt"/>
        <a:ea typeface="+mn-ea"/>
        <a:cs typeface="+mn-cs"/>
      </a:defRPr>
    </a:lvl2pPr>
    <a:lvl3pPr marL="914377" algn="l" defTabSz="914377" rtl="0" eaLnBrk="1" latinLnBrk="0" hangingPunct="1">
      <a:defRPr sz="1900" kern="1200">
        <a:solidFill>
          <a:schemeClr val="tx1"/>
        </a:solidFill>
        <a:latin typeface="+mn-lt"/>
        <a:ea typeface="+mn-ea"/>
        <a:cs typeface="+mn-cs"/>
      </a:defRPr>
    </a:lvl3pPr>
    <a:lvl4pPr marL="1371566" algn="l" defTabSz="914377" rtl="0" eaLnBrk="1" latinLnBrk="0" hangingPunct="1">
      <a:defRPr sz="1900" kern="1200">
        <a:solidFill>
          <a:schemeClr val="tx1"/>
        </a:solidFill>
        <a:latin typeface="+mn-lt"/>
        <a:ea typeface="+mn-ea"/>
        <a:cs typeface="+mn-cs"/>
      </a:defRPr>
    </a:lvl4pPr>
    <a:lvl5pPr marL="1828754" algn="l" defTabSz="914377" rtl="0" eaLnBrk="1" latinLnBrk="0" hangingPunct="1">
      <a:defRPr sz="1900" kern="1200">
        <a:solidFill>
          <a:schemeClr val="tx1"/>
        </a:solidFill>
        <a:latin typeface="+mn-lt"/>
        <a:ea typeface="+mn-ea"/>
        <a:cs typeface="+mn-cs"/>
      </a:defRPr>
    </a:lvl5pPr>
    <a:lvl6pPr marL="2285943" algn="l" defTabSz="914377" rtl="0" eaLnBrk="1" latinLnBrk="0" hangingPunct="1">
      <a:defRPr sz="1900" kern="1200">
        <a:solidFill>
          <a:schemeClr val="tx1"/>
        </a:solidFill>
        <a:latin typeface="+mn-lt"/>
        <a:ea typeface="+mn-ea"/>
        <a:cs typeface="+mn-cs"/>
      </a:defRPr>
    </a:lvl6pPr>
    <a:lvl7pPr marL="2743131" algn="l" defTabSz="914377" rtl="0" eaLnBrk="1" latinLnBrk="0" hangingPunct="1">
      <a:defRPr sz="1900" kern="1200">
        <a:solidFill>
          <a:schemeClr val="tx1"/>
        </a:solidFill>
        <a:latin typeface="+mn-lt"/>
        <a:ea typeface="+mn-ea"/>
        <a:cs typeface="+mn-cs"/>
      </a:defRPr>
    </a:lvl7pPr>
    <a:lvl8pPr marL="3200320" algn="l" defTabSz="914377" rtl="0" eaLnBrk="1" latinLnBrk="0" hangingPunct="1">
      <a:defRPr sz="1900" kern="1200">
        <a:solidFill>
          <a:schemeClr val="tx1"/>
        </a:solidFill>
        <a:latin typeface="+mn-lt"/>
        <a:ea typeface="+mn-ea"/>
        <a:cs typeface="+mn-cs"/>
      </a:defRPr>
    </a:lvl8pPr>
    <a:lvl9pPr marL="3657509" algn="l" defTabSz="914377" rtl="0" eaLnBrk="1" latinLnBrk="0" hangingPunct="1">
      <a:defRPr sz="19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D5FF"/>
    <a:srgbClr val="3E8B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160" autoAdjust="0"/>
    <p:restoredTop sz="96869" autoAdjust="0"/>
  </p:normalViewPr>
  <p:slideViewPr>
    <p:cSldViewPr snapToGrid="0">
      <p:cViewPr>
        <p:scale>
          <a:sx n="75" d="100"/>
          <a:sy n="75" d="100"/>
        </p:scale>
        <p:origin x="-408" y="-3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3120"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4925D9-1A91-BA48-A7CE-2CFC5BADD296}" type="datetimeFigureOut">
              <a:rPr kumimoji="1" lang="zh-CN" altLang="en-US" smtClean="0"/>
              <a:t>2019/6/11</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365923-B09A-9241-A846-F6561992D777}" type="slidenum">
              <a:rPr kumimoji="1" lang="zh-CN" altLang="en-US" smtClean="0"/>
              <a:t>‹#›</a:t>
            </a:fld>
            <a:endParaRPr kumimoji="1" lang="zh-CN" altLang="en-US"/>
          </a:p>
        </p:txBody>
      </p:sp>
    </p:spTree>
    <p:extLst>
      <p:ext uri="{BB962C8B-B14F-4D97-AF65-F5344CB8AC3E}">
        <p14:creationId xmlns:p14="http://schemas.microsoft.com/office/powerpoint/2010/main" val="197677645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wmf>
</file>

<file path=ppt/media/image3.png>
</file>

<file path=ppt/media/image4.gif>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694A8E5-2306-3645-826A-B5F9C3BCC079}" type="datetimeFigureOut">
              <a:rPr kumimoji="1" lang="zh-CN" altLang="en-US" smtClean="0"/>
              <a:t>2019/6/11</a:t>
            </a:fld>
            <a:endParaRPr kumimoji="1"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30AD0F0-5E3F-F543-886B-60116675C0A0}" type="slidenum">
              <a:rPr kumimoji="1" lang="zh-CN" altLang="en-US" smtClean="0"/>
              <a:t>‹#›</a:t>
            </a:fld>
            <a:endParaRPr kumimoji="1" lang="zh-CN" altLang="en-US"/>
          </a:p>
        </p:txBody>
      </p:sp>
    </p:spTree>
    <p:extLst>
      <p:ext uri="{BB962C8B-B14F-4D97-AF65-F5344CB8AC3E}">
        <p14:creationId xmlns:p14="http://schemas.microsoft.com/office/powerpoint/2010/main" val="1350838979"/>
      </p:ext>
    </p:extLst>
  </p:cSld>
  <p:clrMap bg1="lt1" tx1="dk1" bg2="lt2" tx2="dk2" accent1="accent1" accent2="accent2" accent3="accent3" accent4="accent4" accent5="accent5" accent6="accent6" hlink="hlink" folHlink="folHlink"/>
  <p:notesStyle>
    <a:lvl1pPr marL="0" algn="l" defTabSz="457189" rtl="0" eaLnBrk="1" latinLnBrk="0" hangingPunct="1">
      <a:defRPr sz="1200" kern="1200">
        <a:solidFill>
          <a:schemeClr val="tx1"/>
        </a:solidFill>
        <a:latin typeface="+mn-lt"/>
        <a:ea typeface="+mn-ea"/>
        <a:cs typeface="+mn-cs"/>
      </a:defRPr>
    </a:lvl1pPr>
    <a:lvl2pPr marL="457189" algn="l" defTabSz="457189" rtl="0" eaLnBrk="1" latinLnBrk="0" hangingPunct="1">
      <a:defRPr sz="1200" kern="1200">
        <a:solidFill>
          <a:schemeClr val="tx1"/>
        </a:solidFill>
        <a:latin typeface="+mn-lt"/>
        <a:ea typeface="+mn-ea"/>
        <a:cs typeface="+mn-cs"/>
      </a:defRPr>
    </a:lvl2pPr>
    <a:lvl3pPr marL="914377" algn="l" defTabSz="457189" rtl="0" eaLnBrk="1" latinLnBrk="0" hangingPunct="1">
      <a:defRPr sz="1200" kern="1200">
        <a:solidFill>
          <a:schemeClr val="tx1"/>
        </a:solidFill>
        <a:latin typeface="+mn-lt"/>
        <a:ea typeface="+mn-ea"/>
        <a:cs typeface="+mn-cs"/>
      </a:defRPr>
    </a:lvl3pPr>
    <a:lvl4pPr marL="1371566" algn="l" defTabSz="457189" rtl="0" eaLnBrk="1" latinLnBrk="0" hangingPunct="1">
      <a:defRPr sz="1200" kern="1200">
        <a:solidFill>
          <a:schemeClr val="tx1"/>
        </a:solidFill>
        <a:latin typeface="+mn-lt"/>
        <a:ea typeface="+mn-ea"/>
        <a:cs typeface="+mn-cs"/>
      </a:defRPr>
    </a:lvl4pPr>
    <a:lvl5pPr marL="1828754" algn="l" defTabSz="457189" rtl="0" eaLnBrk="1" latinLnBrk="0" hangingPunct="1">
      <a:defRPr sz="1200" kern="1200">
        <a:solidFill>
          <a:schemeClr val="tx1"/>
        </a:solidFill>
        <a:latin typeface="+mn-lt"/>
        <a:ea typeface="+mn-ea"/>
        <a:cs typeface="+mn-cs"/>
      </a:defRPr>
    </a:lvl5pPr>
    <a:lvl6pPr marL="2285943" algn="l" defTabSz="457189" rtl="0" eaLnBrk="1" latinLnBrk="0" hangingPunct="1">
      <a:defRPr sz="1200" kern="1200">
        <a:solidFill>
          <a:schemeClr val="tx1"/>
        </a:solidFill>
        <a:latin typeface="+mn-lt"/>
        <a:ea typeface="+mn-ea"/>
        <a:cs typeface="+mn-cs"/>
      </a:defRPr>
    </a:lvl6pPr>
    <a:lvl7pPr marL="2743131" algn="l" defTabSz="457189" rtl="0" eaLnBrk="1" latinLnBrk="0" hangingPunct="1">
      <a:defRPr sz="1200" kern="1200">
        <a:solidFill>
          <a:schemeClr val="tx1"/>
        </a:solidFill>
        <a:latin typeface="+mn-lt"/>
        <a:ea typeface="+mn-ea"/>
        <a:cs typeface="+mn-cs"/>
      </a:defRPr>
    </a:lvl7pPr>
    <a:lvl8pPr marL="3200320" algn="l" defTabSz="457189" rtl="0" eaLnBrk="1" latinLnBrk="0" hangingPunct="1">
      <a:defRPr sz="1200" kern="1200">
        <a:solidFill>
          <a:schemeClr val="tx1"/>
        </a:solidFill>
        <a:latin typeface="+mn-lt"/>
        <a:ea typeface="+mn-ea"/>
        <a:cs typeface="+mn-cs"/>
      </a:defRPr>
    </a:lvl8pPr>
    <a:lvl9pPr marL="3657509" algn="l" defTabSz="45718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0AD0F0-5E3F-F543-886B-60116675C0A0}" type="slidenum">
              <a:rPr kumimoji="1" lang="zh-CN" altLang="en-US" smtClean="0"/>
              <a:t>1</a:t>
            </a:fld>
            <a:endParaRPr kumimoji="1" lang="zh-CN" altLang="en-US"/>
          </a:p>
        </p:txBody>
      </p:sp>
    </p:spTree>
    <p:extLst>
      <p:ext uri="{BB962C8B-B14F-4D97-AF65-F5344CB8AC3E}">
        <p14:creationId xmlns:p14="http://schemas.microsoft.com/office/powerpoint/2010/main" val="41720328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11</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12</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13</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14</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0AD0F0-5E3F-F543-886B-60116675C0A0}" type="slidenum">
              <a:rPr kumimoji="1" lang="zh-CN" altLang="en-US" smtClean="0"/>
              <a:t>2</a:t>
            </a:fld>
            <a:endParaRPr kumimoji="1" lang="zh-CN" altLang="en-US"/>
          </a:p>
        </p:txBody>
      </p:sp>
    </p:spTree>
    <p:extLst>
      <p:ext uri="{BB962C8B-B14F-4D97-AF65-F5344CB8AC3E}">
        <p14:creationId xmlns:p14="http://schemas.microsoft.com/office/powerpoint/2010/main" val="6896996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4</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5</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6</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7</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8</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9</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10</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gi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深底文本">
    <p:spTree>
      <p:nvGrpSpPr>
        <p:cNvPr id="1" name=""/>
        <p:cNvGrpSpPr/>
        <p:nvPr/>
      </p:nvGrpSpPr>
      <p:grpSpPr>
        <a:xfrm>
          <a:off x="0" y="0"/>
          <a:ext cx="0" cy="0"/>
          <a:chOff x="0" y="0"/>
          <a:chExt cx="0" cy="0"/>
        </a:xfrm>
      </p:grpSpPr>
      <p:sp>
        <p:nvSpPr>
          <p:cNvPr id="10" name="Rectangle 9"/>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rtlCol="0" anchor="ctr"/>
          <a:lstStyle/>
          <a:p>
            <a:pPr algn="ctr" defTabSz="609539"/>
            <a:endParaRPr lang="en-US" sz="2400">
              <a:solidFill>
                <a:srgbClr val="24215F"/>
              </a:solidFill>
            </a:endParaRPr>
          </a:p>
        </p:txBody>
      </p:sp>
      <p:pic>
        <p:nvPicPr>
          <p:cNvPr id="8" name="Picture 15" descr="171009_interbrand_kingdee_to jonan-28.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93875" y="6070600"/>
            <a:ext cx="1440000" cy="489981"/>
          </a:xfrm>
          <a:prstGeom prst="rect">
            <a:avLst/>
          </a:prstGeom>
        </p:spPr>
      </p:pic>
      <p:sp>
        <p:nvSpPr>
          <p:cNvPr id="12" name="Text Box 5"/>
          <p:cNvSpPr txBox="1">
            <a:spLocks noChangeArrowheads="1"/>
          </p:cNvSpPr>
          <p:nvPr userDrawn="1"/>
        </p:nvSpPr>
        <p:spPr bwMode="auto">
          <a:xfrm>
            <a:off x="11580287" y="6597139"/>
            <a:ext cx="30691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宋体" charset="0"/>
                <a:ea typeface="宋体" charset="0"/>
                <a:cs typeface="宋体" charset="0"/>
              </a:defRPr>
            </a:lvl1pPr>
            <a:lvl2pPr marL="742950" indent="-285750" eaLnBrk="0" hangingPunct="0">
              <a:defRPr kumimoji="1" sz="2400">
                <a:solidFill>
                  <a:schemeClr val="tx1"/>
                </a:solidFill>
                <a:latin typeface="宋体" charset="0"/>
                <a:ea typeface="宋体" charset="0"/>
              </a:defRPr>
            </a:lvl2pPr>
            <a:lvl3pPr marL="1143000" indent="-228600" eaLnBrk="0" hangingPunct="0">
              <a:defRPr kumimoji="1" sz="2400">
                <a:solidFill>
                  <a:schemeClr val="tx1"/>
                </a:solidFill>
                <a:latin typeface="宋体" charset="0"/>
                <a:ea typeface="宋体" charset="0"/>
              </a:defRPr>
            </a:lvl3pPr>
            <a:lvl4pPr marL="1600200" indent="-228600" eaLnBrk="0" hangingPunct="0">
              <a:defRPr kumimoji="1" sz="2400">
                <a:solidFill>
                  <a:schemeClr val="tx1"/>
                </a:solidFill>
                <a:latin typeface="宋体" charset="0"/>
                <a:ea typeface="宋体" charset="0"/>
              </a:defRPr>
            </a:lvl4pPr>
            <a:lvl5pPr marL="2057400" indent="-228600" eaLnBrk="0" hangingPunct="0">
              <a:defRPr kumimoji="1" sz="2400">
                <a:solidFill>
                  <a:schemeClr val="tx1"/>
                </a:solidFill>
                <a:latin typeface="宋体" charset="0"/>
                <a:ea typeface="宋体" charset="0"/>
              </a:defRPr>
            </a:lvl5pPr>
            <a:lvl6pPr marL="2514600" indent="-228600" eaLnBrk="0" fontAlgn="base" hangingPunct="0">
              <a:spcBef>
                <a:spcPct val="0"/>
              </a:spcBef>
              <a:spcAft>
                <a:spcPct val="0"/>
              </a:spcAft>
              <a:defRPr kumimoji="1" sz="2400">
                <a:solidFill>
                  <a:schemeClr val="tx1"/>
                </a:solidFill>
                <a:latin typeface="宋体" charset="0"/>
                <a:ea typeface="宋体" charset="0"/>
              </a:defRPr>
            </a:lvl6pPr>
            <a:lvl7pPr marL="2971800" indent="-228600" eaLnBrk="0" fontAlgn="base" hangingPunct="0">
              <a:spcBef>
                <a:spcPct val="0"/>
              </a:spcBef>
              <a:spcAft>
                <a:spcPct val="0"/>
              </a:spcAft>
              <a:defRPr kumimoji="1" sz="2400">
                <a:solidFill>
                  <a:schemeClr val="tx1"/>
                </a:solidFill>
                <a:latin typeface="宋体" charset="0"/>
                <a:ea typeface="宋体" charset="0"/>
              </a:defRPr>
            </a:lvl7pPr>
            <a:lvl8pPr marL="3429000" indent="-228600" eaLnBrk="0" fontAlgn="base" hangingPunct="0">
              <a:spcBef>
                <a:spcPct val="0"/>
              </a:spcBef>
              <a:spcAft>
                <a:spcPct val="0"/>
              </a:spcAft>
              <a:defRPr kumimoji="1" sz="2400">
                <a:solidFill>
                  <a:schemeClr val="tx1"/>
                </a:solidFill>
                <a:latin typeface="宋体" charset="0"/>
                <a:ea typeface="宋体" charset="0"/>
              </a:defRPr>
            </a:lvl8pPr>
            <a:lvl9pPr marL="3886200" indent="-228600" eaLnBrk="0" fontAlgn="base" hangingPunct="0">
              <a:spcBef>
                <a:spcPct val="0"/>
              </a:spcBef>
              <a:spcAft>
                <a:spcPct val="0"/>
              </a:spcAft>
              <a:defRPr kumimoji="1" sz="2400">
                <a:solidFill>
                  <a:schemeClr val="tx1"/>
                </a:solidFill>
                <a:latin typeface="宋体" charset="0"/>
                <a:ea typeface="宋体" charset="0"/>
              </a:defRPr>
            </a:lvl9pPr>
          </a:lstStyle>
          <a:p>
            <a:pPr algn="r" defTabSz="609539">
              <a:spcBef>
                <a:spcPct val="50000"/>
              </a:spcBef>
              <a:defRPr/>
            </a:pPr>
            <a:fld id="{046AD7C7-DE3F-5E43-A3A8-CA80750AE375}" type="slidenum">
              <a:rPr kumimoji="0" lang="en-US" altLang="zh-CN" sz="800" smtClean="0">
                <a:solidFill>
                  <a:srgbClr val="FFFFFF">
                    <a:lumMod val="95000"/>
                  </a:srgbClr>
                </a:solidFill>
                <a:latin typeface="微软雅黑" panose="020B0503020204020204" pitchFamily="34" charset="-122"/>
                <a:ea typeface="微软雅黑" panose="020B0503020204020204" pitchFamily="34" charset="-122"/>
                <a:cs typeface="MS PGothic" charset="0"/>
              </a:rPr>
              <a:pPr algn="r" defTabSz="609539">
                <a:spcBef>
                  <a:spcPct val="50000"/>
                </a:spcBef>
                <a:defRPr/>
              </a:pPr>
              <a:t>‹#›</a:t>
            </a:fld>
            <a:endParaRPr kumimoji="0" lang="en-US" altLang="zh-CN" sz="800" dirty="0" smtClean="0">
              <a:solidFill>
                <a:srgbClr val="FFFFFF">
                  <a:lumMod val="95000"/>
                </a:srgbClr>
              </a:solidFill>
              <a:latin typeface="微软雅黑" panose="020B0503020204020204" pitchFamily="34" charset="-122"/>
              <a:ea typeface="微软雅黑" panose="020B0503020204020204" pitchFamily="34" charset="-122"/>
              <a:cs typeface="MS PGothic" charset="0"/>
            </a:endParaRPr>
          </a:p>
        </p:txBody>
      </p:sp>
      <p:sp>
        <p:nvSpPr>
          <p:cNvPr id="2" name="标题 1"/>
          <p:cNvSpPr>
            <a:spLocks noGrp="1"/>
          </p:cNvSpPr>
          <p:nvPr>
            <p:ph type="title"/>
          </p:nvPr>
        </p:nvSpPr>
        <p:spPr>
          <a:xfrm>
            <a:off x="609600" y="275167"/>
            <a:ext cx="10972800" cy="1143000"/>
          </a:xfrm>
          <a:prstGeom prst="rect">
            <a:avLst/>
          </a:prstGeom>
        </p:spPr>
        <p:txBody>
          <a:bodyPr lIns="91438" tIns="45719" rIns="91438" bIns="45719" anchor="t">
            <a:normAutofit/>
          </a:bodyPr>
          <a:lstStyle>
            <a:lvl1pPr algn="l">
              <a:defRPr sz="3200">
                <a:solidFill>
                  <a:schemeClr val="bg1"/>
                </a:solidFill>
              </a:defRPr>
            </a:lvl1pPr>
          </a:lstStyle>
          <a:p>
            <a:r>
              <a:rPr lang="zh-CN" altLang="en-US" smtClean="0"/>
              <a:t>单击此处编辑母版标题样式</a:t>
            </a:r>
            <a:endParaRPr lang="zh-CN" altLang="en-US"/>
          </a:p>
        </p:txBody>
      </p:sp>
      <p:sp>
        <p:nvSpPr>
          <p:cNvPr id="11" name="文本占位符 3"/>
          <p:cNvSpPr>
            <a:spLocks noGrp="1"/>
          </p:cNvSpPr>
          <p:nvPr>
            <p:ph type="body" sz="quarter" idx="11"/>
          </p:nvPr>
        </p:nvSpPr>
        <p:spPr>
          <a:xfrm>
            <a:off x="609603" y="1881721"/>
            <a:ext cx="10970684" cy="4087283"/>
          </a:xfrm>
          <a:prstGeom prst="rect">
            <a:avLst/>
          </a:prstGeom>
        </p:spPr>
        <p:txBody>
          <a:bodyPr lIns="91438" tIns="45719" rIns="91438" bIns="45719">
            <a:normAutofit/>
          </a:bodyPr>
          <a:lstStyle>
            <a:lvl1pPr>
              <a:defRPr sz="3200">
                <a:solidFill>
                  <a:schemeClr val="bg1"/>
                </a:solidFill>
              </a:defRPr>
            </a:lvl1pPr>
            <a:lvl2pPr>
              <a:defRPr sz="2700">
                <a:solidFill>
                  <a:schemeClr val="bg1"/>
                </a:solidFill>
              </a:defRPr>
            </a:lvl2pPr>
            <a:lvl3pPr>
              <a:defRPr sz="2400">
                <a:solidFill>
                  <a:schemeClr val="bg1"/>
                </a:solidFill>
              </a:defRPr>
            </a:lvl3pPr>
            <a:lvl4pPr>
              <a:defRPr sz="2100">
                <a:solidFill>
                  <a:schemeClr val="bg1"/>
                </a:solidFill>
              </a:defRPr>
            </a:lvl4pPr>
            <a:lvl5pPr>
              <a:defRPr sz="2100">
                <a:solidFill>
                  <a:schemeClr val="bg1"/>
                </a:solidFill>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Tree>
    <p:extLst>
      <p:ext uri="{BB962C8B-B14F-4D97-AF65-F5344CB8AC3E}">
        <p14:creationId xmlns:p14="http://schemas.microsoft.com/office/powerpoint/2010/main" val="82391918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98365" y="391263"/>
            <a:ext cx="7685635" cy="5442940"/>
          </a:xfrm>
          <a:prstGeom prst="rect">
            <a:avLst/>
          </a:prstGeom>
        </p:spPr>
      </p:pic>
      <p:pic>
        <p:nvPicPr>
          <p:cNvPr id="21" name="Picture 20" descr="171009_interbrand_kingdee_to jonan-29.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000" y="-17449"/>
            <a:ext cx="12240000" cy="6892903"/>
          </a:xfrm>
          <a:prstGeom prst="rect">
            <a:avLst/>
          </a:prstGeom>
          <a:ln>
            <a:solidFill>
              <a:schemeClr val="accent1"/>
            </a:solidFill>
          </a:ln>
        </p:spPr>
      </p:pic>
      <p:sp>
        <p:nvSpPr>
          <p:cNvPr id="10" name="Title 14"/>
          <p:cNvSpPr>
            <a:spLocks noGrp="1"/>
          </p:cNvSpPr>
          <p:nvPr>
            <p:ph type="title" hasCustomPrompt="1"/>
          </p:nvPr>
        </p:nvSpPr>
        <p:spPr>
          <a:xfrm>
            <a:off x="1010616" y="718162"/>
            <a:ext cx="5137349" cy="2544691"/>
          </a:xfrm>
          <a:prstGeom prst="rect">
            <a:avLst/>
          </a:prstGeom>
        </p:spPr>
        <p:txBody>
          <a:bodyPr anchor="t">
            <a:noAutofit/>
          </a:bodyPr>
          <a:lstStyle>
            <a:lvl1pPr algn="l">
              <a:lnSpc>
                <a:spcPct val="90000"/>
              </a:lnSpc>
              <a:defRPr sz="4800" b="1" i="0" baseline="0">
                <a:solidFill>
                  <a:schemeClr val="bg1"/>
                </a:solidFill>
                <a:latin typeface="Microsoft YaHei" charset="-122"/>
                <a:ea typeface="Microsoft YaHei" charset="-122"/>
                <a:cs typeface="Microsoft YaHei" charset="-122"/>
              </a:defRPr>
            </a:lvl1pPr>
          </a:lstStyle>
          <a:p>
            <a:r>
              <a:rPr lang="zh-CN" altLang="en-US" dirty="0" smtClean="0"/>
              <a:t>标题可多行</a:t>
            </a:r>
            <a:r>
              <a:rPr lang="en-US" altLang="zh-CN" dirty="0" smtClean="0"/>
              <a:t/>
            </a:r>
            <a:br>
              <a:rPr lang="en-US" altLang="zh-CN" dirty="0" smtClean="0"/>
            </a:br>
            <a:r>
              <a:rPr lang="zh-CN" altLang="en-US" dirty="0" smtClean="0"/>
              <a:t>图片可在母版替换</a:t>
            </a:r>
            <a:r>
              <a:rPr lang="en-US" altLang="zh-CN" dirty="0" smtClean="0"/>
              <a:t/>
            </a:r>
            <a:br>
              <a:rPr lang="en-US" altLang="zh-CN" dirty="0" smtClean="0"/>
            </a:br>
            <a:r>
              <a:rPr lang="en-US" dirty="0" smtClean="0"/>
              <a:t>HEADER </a:t>
            </a:r>
            <a:r>
              <a:rPr lang="en-US" altLang="zh-CN" dirty="0" smtClean="0"/>
              <a:t>36</a:t>
            </a:r>
            <a:r>
              <a:rPr lang="en-US" dirty="0" smtClean="0"/>
              <a:t>PT </a:t>
            </a:r>
            <a:br>
              <a:rPr lang="en-US" dirty="0" smtClean="0"/>
            </a:br>
            <a:endParaRPr lang="en-US" dirty="0"/>
          </a:p>
        </p:txBody>
      </p:sp>
      <p:sp>
        <p:nvSpPr>
          <p:cNvPr id="12" name="Text Placeholder 4"/>
          <p:cNvSpPr>
            <a:spLocks noGrp="1"/>
          </p:cNvSpPr>
          <p:nvPr>
            <p:ph type="body" sz="quarter" idx="13" hasCustomPrompt="1"/>
          </p:nvPr>
        </p:nvSpPr>
        <p:spPr>
          <a:xfrm>
            <a:off x="1010618" y="3284180"/>
            <a:ext cx="4755444" cy="884472"/>
          </a:xfrm>
          <a:prstGeom prst="rect">
            <a:avLst/>
          </a:prstGeom>
        </p:spPr>
        <p:txBody>
          <a:bodyPr>
            <a:normAutofit/>
          </a:bodyPr>
          <a:lstStyle>
            <a:lvl1pPr marL="0" marR="0" indent="0" algn="l" defTabSz="609570" rtl="0" eaLnBrk="1" fontAlgn="auto" latinLnBrk="0" hangingPunct="1">
              <a:lnSpc>
                <a:spcPct val="100000"/>
              </a:lnSpc>
              <a:spcBef>
                <a:spcPct val="20000"/>
              </a:spcBef>
              <a:spcAft>
                <a:spcPts val="0"/>
              </a:spcAft>
              <a:buClrTx/>
              <a:buSzTx/>
              <a:buFont typeface="Arial"/>
              <a:buNone/>
              <a:tabLst/>
              <a:defRPr sz="1600" b="0" i="0">
                <a:solidFill>
                  <a:schemeClr val="bg1"/>
                </a:solidFill>
                <a:latin typeface="Microsoft YaHei Light" charset="-122"/>
                <a:ea typeface="Microsoft YaHei Light" charset="-122"/>
                <a:cs typeface="Microsoft YaHei Light" charset="-122"/>
              </a:defRPr>
            </a:lvl1pPr>
          </a:lstStyle>
          <a:p>
            <a:pPr marL="0" marR="0" lvl="0" indent="0" algn="l" defTabSz="609570" rtl="0" eaLnBrk="1" fontAlgn="auto" latinLnBrk="0" hangingPunct="1">
              <a:lnSpc>
                <a:spcPct val="100000"/>
              </a:lnSpc>
              <a:spcBef>
                <a:spcPct val="20000"/>
              </a:spcBef>
              <a:spcAft>
                <a:spcPts val="0"/>
              </a:spcAft>
              <a:buClrTx/>
              <a:buSzTx/>
              <a:buFont typeface="Arial"/>
              <a:buNone/>
              <a:tabLst/>
              <a:defRPr/>
            </a:pPr>
            <a:r>
              <a:rPr lang="zh-CN" altLang="en-US" dirty="0" smtClean="0"/>
              <a:t>讲者姓名</a:t>
            </a:r>
            <a:endParaRPr lang="en-US" altLang="zh-CN" dirty="0" smtClean="0"/>
          </a:p>
          <a:p>
            <a:pPr marL="0" marR="0" lvl="0" indent="0" algn="l" defTabSz="609570" rtl="0" eaLnBrk="1" fontAlgn="auto" latinLnBrk="0" hangingPunct="1">
              <a:lnSpc>
                <a:spcPct val="100000"/>
              </a:lnSpc>
              <a:spcBef>
                <a:spcPct val="20000"/>
              </a:spcBef>
              <a:spcAft>
                <a:spcPts val="0"/>
              </a:spcAft>
              <a:buClrTx/>
              <a:buSzTx/>
              <a:buFont typeface="Arial"/>
              <a:buNone/>
              <a:tabLst/>
              <a:defRPr/>
            </a:pPr>
            <a:r>
              <a:rPr lang="zh-CN" altLang="en-US" dirty="0" smtClean="0"/>
              <a:t>讲演日期</a:t>
            </a:r>
            <a:endParaRPr lang="en-US" altLang="zh-CN" dirty="0" smtClean="0"/>
          </a:p>
        </p:txBody>
      </p:sp>
      <p:grpSp>
        <p:nvGrpSpPr>
          <p:cNvPr id="13" name="Group 12"/>
          <p:cNvGrpSpPr/>
          <p:nvPr userDrawn="1"/>
        </p:nvGrpSpPr>
        <p:grpSpPr>
          <a:xfrm>
            <a:off x="12997841" y="-649545"/>
            <a:ext cx="1806225" cy="785735"/>
            <a:chOff x="9891888" y="701477"/>
            <a:chExt cx="1989130" cy="688613"/>
          </a:xfrm>
        </p:grpSpPr>
        <p:sp>
          <p:nvSpPr>
            <p:cNvPr id="14" name="Rounded Rectangular Callout 13"/>
            <p:cNvSpPr/>
            <p:nvPr userDrawn="1"/>
          </p:nvSpPr>
          <p:spPr>
            <a:xfrm>
              <a:off x="9891888" y="701477"/>
              <a:ext cx="1989130" cy="688613"/>
            </a:xfrm>
            <a:prstGeom prst="wedgeRoundRectCallout">
              <a:avLst>
                <a:gd name="adj1" fmla="val -46720"/>
                <a:gd name="adj2" fmla="val 97979"/>
                <a:gd name="adj3" fmla="val 16667"/>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70"/>
              <a:endParaRPr lang="en-US" sz="1500">
                <a:solidFill>
                  <a:srgbClr val="FFFFFF"/>
                </a:solidFill>
              </a:endParaRPr>
            </a:p>
          </p:txBody>
        </p:sp>
        <p:sp>
          <p:nvSpPr>
            <p:cNvPr id="15" name="TextBox 14"/>
            <p:cNvSpPr txBox="1"/>
            <p:nvPr userDrawn="1"/>
          </p:nvSpPr>
          <p:spPr>
            <a:xfrm>
              <a:off x="9962442" y="757396"/>
              <a:ext cx="1785101" cy="512493"/>
            </a:xfrm>
            <a:prstGeom prst="rect">
              <a:avLst/>
            </a:prstGeom>
            <a:noFill/>
          </p:spPr>
          <p:txBody>
            <a:bodyPr wrap="none" rtlCol="0">
              <a:spAutoFit/>
            </a:bodyPr>
            <a:lstStyle/>
            <a:p>
              <a:pPr defTabSz="609570"/>
              <a:r>
                <a:rPr lang="zh-CN" altLang="en-US" sz="1600" dirty="0">
                  <a:solidFill>
                    <a:srgbClr val="837A80"/>
                  </a:solidFill>
                </a:rPr>
                <a:t>图片在母版替换</a:t>
              </a:r>
              <a:endParaRPr lang="en-US" altLang="zh-CN" sz="1600" dirty="0">
                <a:solidFill>
                  <a:srgbClr val="837A80"/>
                </a:solidFill>
              </a:endParaRPr>
            </a:p>
            <a:p>
              <a:pPr defTabSz="609570"/>
              <a:r>
                <a:rPr lang="zh-CN" altLang="en-US" sz="1600" dirty="0">
                  <a:solidFill>
                    <a:srgbClr val="837A80"/>
                  </a:solidFill>
                </a:rPr>
                <a:t>置于最底层</a:t>
              </a:r>
              <a:endParaRPr lang="en-US" sz="1600" dirty="0">
                <a:solidFill>
                  <a:srgbClr val="837A80"/>
                </a:solidFill>
              </a:endParaRPr>
            </a:p>
          </p:txBody>
        </p:sp>
      </p:grpSp>
      <p:sp>
        <p:nvSpPr>
          <p:cNvPr id="9" name="Oval 8"/>
          <p:cNvSpPr/>
          <p:nvPr userDrawn="1"/>
        </p:nvSpPr>
        <p:spPr>
          <a:xfrm>
            <a:off x="9683988" y="2917132"/>
            <a:ext cx="1662765" cy="1662765"/>
          </a:xfrm>
          <a:prstGeom prst="ellipse">
            <a:avLst/>
          </a:prstGeom>
          <a:solidFill>
            <a:srgbClr val="24BEBC">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defTabSz="609570"/>
            <a:endParaRPr lang="en-US" sz="2400">
              <a:solidFill>
                <a:srgbClr val="FFFFFF"/>
              </a:solidFill>
            </a:endParaRPr>
          </a:p>
        </p:txBody>
      </p:sp>
      <p:sp>
        <p:nvSpPr>
          <p:cNvPr id="19" name="Oval 18"/>
          <p:cNvSpPr/>
          <p:nvPr userDrawn="1"/>
        </p:nvSpPr>
        <p:spPr>
          <a:xfrm>
            <a:off x="5418769" y="2461621"/>
            <a:ext cx="597075" cy="597073"/>
          </a:xfrm>
          <a:prstGeom prst="ellipse">
            <a:avLst/>
          </a:prstGeom>
          <a:solidFill>
            <a:srgbClr val="24BEBC"/>
          </a:solidFill>
          <a:ln>
            <a:no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defTabSz="609570"/>
            <a:endParaRPr lang="en-US" sz="2400">
              <a:solidFill>
                <a:srgbClr val="FFFFFF"/>
              </a:solidFill>
            </a:endParaRPr>
          </a:p>
        </p:txBody>
      </p:sp>
      <p:sp>
        <p:nvSpPr>
          <p:cNvPr id="5" name="TextBox 4"/>
          <p:cNvSpPr txBox="1"/>
          <p:nvPr userDrawn="1"/>
        </p:nvSpPr>
        <p:spPr>
          <a:xfrm>
            <a:off x="15587833" y="5802686"/>
            <a:ext cx="184731" cy="461665"/>
          </a:xfrm>
          <a:prstGeom prst="rect">
            <a:avLst/>
          </a:prstGeom>
          <a:noFill/>
        </p:spPr>
        <p:txBody>
          <a:bodyPr wrap="none" lIns="91438" tIns="45719" rIns="91438" bIns="45719" rtlCol="0">
            <a:spAutoFit/>
          </a:bodyPr>
          <a:lstStyle/>
          <a:p>
            <a:pPr defTabSz="609570"/>
            <a:endParaRPr lang="en-US" sz="2400" dirty="0">
              <a:solidFill>
                <a:srgbClr val="000000"/>
              </a:solidFill>
            </a:endParaRPr>
          </a:p>
        </p:txBody>
      </p:sp>
      <p:sp>
        <p:nvSpPr>
          <p:cNvPr id="20" name="矩形 19"/>
          <p:cNvSpPr/>
          <p:nvPr userDrawn="1"/>
        </p:nvSpPr>
        <p:spPr>
          <a:xfrm>
            <a:off x="7978900" y="6550614"/>
            <a:ext cx="2641600" cy="215444"/>
          </a:xfrm>
          <a:prstGeom prst="rect">
            <a:avLst/>
          </a:prstGeom>
        </p:spPr>
        <p:txBody>
          <a:bodyPr wrap="square" lIns="91438" tIns="45719" rIns="91438" bIns="45719" anchor="ctr">
            <a:spAutoFit/>
          </a:bodyPr>
          <a:lstStyle/>
          <a:p>
            <a:pPr algn="r" defTabSz="609570"/>
            <a:r>
              <a:rPr lang="zh-CN" altLang="en-US" sz="800" dirty="0">
                <a:solidFill>
                  <a:srgbClr val="FFFFFF">
                    <a:lumMod val="85000"/>
                  </a:srgbClr>
                </a:solidFill>
                <a:latin typeface="微软雅黑" panose="020B0503020204020204" pitchFamily="34" charset="-122"/>
                <a:ea typeface="微软雅黑" panose="020B0503020204020204" pitchFamily="34" charset="-122"/>
              </a:rPr>
              <a:t>版权所有 </a:t>
            </a:r>
            <a:r>
              <a:rPr lang="en-US" altLang="zh-CN" sz="800" dirty="0">
                <a:solidFill>
                  <a:srgbClr val="FFFFFF">
                    <a:lumMod val="85000"/>
                  </a:srgbClr>
                </a:solidFill>
                <a:latin typeface="微软雅黑" panose="020B0503020204020204" pitchFamily="34" charset="-122"/>
                <a:ea typeface="微软雅黑" panose="020B0503020204020204" pitchFamily="34" charset="-122"/>
              </a:rPr>
              <a:t>©1993-2017  </a:t>
            </a:r>
            <a:r>
              <a:rPr lang="zh-CN" altLang="en-US" sz="800" dirty="0">
                <a:solidFill>
                  <a:srgbClr val="FFFFFF">
                    <a:lumMod val="85000"/>
                  </a:srgbClr>
                </a:solidFill>
                <a:latin typeface="微软雅黑" panose="020B0503020204020204" pitchFamily="34" charset="-122"/>
                <a:ea typeface="微软雅黑" panose="020B0503020204020204" pitchFamily="34" charset="-122"/>
              </a:rPr>
              <a:t>金蝶国际软件集团有限公司</a:t>
            </a:r>
          </a:p>
        </p:txBody>
      </p:sp>
      <p:pic>
        <p:nvPicPr>
          <p:cNvPr id="3" name="图片 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03200" y="5359402"/>
            <a:ext cx="2782200" cy="1422399"/>
          </a:xfrm>
          <a:prstGeom prst="rect">
            <a:avLst/>
          </a:prstGeom>
        </p:spPr>
      </p:pic>
    </p:spTree>
    <p:extLst>
      <p:ext uri="{BB962C8B-B14F-4D97-AF65-F5344CB8AC3E}">
        <p14:creationId xmlns:p14="http://schemas.microsoft.com/office/powerpoint/2010/main" val="293247228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封底">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 y="0"/>
            <a:ext cx="12226287" cy="6883400"/>
          </a:xfrm>
          <a:prstGeom prst="rect">
            <a:avLst/>
          </a:prstGeom>
        </p:spPr>
      </p:pic>
      <p:sp>
        <p:nvSpPr>
          <p:cNvPr id="8" name="Title 14"/>
          <p:cNvSpPr>
            <a:spLocks noGrp="1"/>
          </p:cNvSpPr>
          <p:nvPr>
            <p:ph type="title" hasCustomPrompt="1"/>
          </p:nvPr>
        </p:nvSpPr>
        <p:spPr>
          <a:xfrm>
            <a:off x="609602" y="2228019"/>
            <a:ext cx="4567161" cy="3334583"/>
          </a:xfrm>
          <a:prstGeom prst="rect">
            <a:avLst/>
          </a:prstGeom>
        </p:spPr>
        <p:txBody>
          <a:bodyPr anchor="t">
            <a:normAutofit/>
          </a:bodyPr>
          <a:lstStyle>
            <a:lvl1pPr algn="l">
              <a:lnSpc>
                <a:spcPct val="80000"/>
              </a:lnSpc>
              <a:defRPr sz="4300" b="1" i="0">
                <a:solidFill>
                  <a:schemeClr val="bg1"/>
                </a:solidFill>
                <a:latin typeface="Microsoft YaHei" charset="-122"/>
                <a:ea typeface="Microsoft YaHei" charset="-122"/>
                <a:cs typeface="Microsoft YaHei" charset="-122"/>
              </a:defRPr>
            </a:lvl1pPr>
          </a:lstStyle>
          <a:p>
            <a:r>
              <a:rPr lang="en-US" dirty="0" smtClean="0"/>
              <a:t>HEADER </a:t>
            </a:r>
            <a:r>
              <a:rPr lang="en-US" altLang="zh-CN" dirty="0" smtClean="0"/>
              <a:t>3</a:t>
            </a:r>
            <a:r>
              <a:rPr lang="en-US" dirty="0" smtClean="0"/>
              <a:t>2PT</a:t>
            </a:r>
            <a:br>
              <a:rPr lang="en-US" dirty="0" smtClean="0"/>
            </a:br>
            <a:r>
              <a:rPr lang="zh-CN" altLang="en-US" dirty="0" smtClean="0"/>
              <a:t>单击此处编辑母版样式</a:t>
            </a:r>
            <a:endParaRPr lang="en-US" dirty="0"/>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3200" y="5359402"/>
            <a:ext cx="2782200" cy="1422399"/>
          </a:xfrm>
          <a:prstGeom prst="rect">
            <a:avLst/>
          </a:prstGeom>
        </p:spPr>
      </p:pic>
      <p:sp>
        <p:nvSpPr>
          <p:cNvPr id="7" name="矩形 6"/>
          <p:cNvSpPr/>
          <p:nvPr userDrawn="1"/>
        </p:nvSpPr>
        <p:spPr>
          <a:xfrm>
            <a:off x="7978900" y="6550614"/>
            <a:ext cx="2641600" cy="215444"/>
          </a:xfrm>
          <a:prstGeom prst="rect">
            <a:avLst/>
          </a:prstGeom>
        </p:spPr>
        <p:txBody>
          <a:bodyPr wrap="square" lIns="91438" tIns="45719" rIns="91438" bIns="45719" anchor="ctr">
            <a:spAutoFit/>
          </a:bodyPr>
          <a:lstStyle/>
          <a:p>
            <a:pPr algn="r" defTabSz="609570"/>
            <a:r>
              <a:rPr lang="zh-CN" altLang="en-US" sz="800" dirty="0">
                <a:solidFill>
                  <a:srgbClr val="FFFFFF">
                    <a:lumMod val="85000"/>
                  </a:srgbClr>
                </a:solidFill>
                <a:latin typeface="微软雅黑" panose="020B0503020204020204" pitchFamily="34" charset="-122"/>
                <a:ea typeface="微软雅黑" panose="020B0503020204020204" pitchFamily="34" charset="-122"/>
              </a:rPr>
              <a:t>版权所有 </a:t>
            </a:r>
            <a:r>
              <a:rPr lang="en-US" altLang="zh-CN" sz="800" dirty="0">
                <a:solidFill>
                  <a:srgbClr val="FFFFFF">
                    <a:lumMod val="85000"/>
                  </a:srgbClr>
                </a:solidFill>
                <a:latin typeface="微软雅黑" panose="020B0503020204020204" pitchFamily="34" charset="-122"/>
                <a:ea typeface="微软雅黑" panose="020B0503020204020204" pitchFamily="34" charset="-122"/>
              </a:rPr>
              <a:t>©1993-2017  </a:t>
            </a:r>
            <a:r>
              <a:rPr lang="zh-CN" altLang="en-US" sz="800" dirty="0">
                <a:solidFill>
                  <a:srgbClr val="FFFFFF">
                    <a:lumMod val="85000"/>
                  </a:srgbClr>
                </a:solidFill>
                <a:latin typeface="微软雅黑" panose="020B0503020204020204" pitchFamily="34" charset="-122"/>
                <a:ea typeface="微软雅黑" panose="020B0503020204020204" pitchFamily="34" charset="-122"/>
              </a:rPr>
              <a:t>金蝶国际软件集团有限公司</a:t>
            </a:r>
          </a:p>
        </p:txBody>
      </p:sp>
    </p:spTree>
    <p:extLst>
      <p:ext uri="{BB962C8B-B14F-4D97-AF65-F5344CB8AC3E}">
        <p14:creationId xmlns:p14="http://schemas.microsoft.com/office/powerpoint/2010/main" val="274701147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深底文本">
    <p:spTree>
      <p:nvGrpSpPr>
        <p:cNvPr id="1" name=""/>
        <p:cNvGrpSpPr/>
        <p:nvPr/>
      </p:nvGrpSpPr>
      <p:grpSpPr>
        <a:xfrm>
          <a:off x="0" y="0"/>
          <a:ext cx="0" cy="0"/>
          <a:chOff x="0" y="0"/>
          <a:chExt cx="0" cy="0"/>
        </a:xfrm>
      </p:grpSpPr>
      <p:sp>
        <p:nvSpPr>
          <p:cNvPr id="10" name="Rectangle 9"/>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defTabSz="609570"/>
            <a:endParaRPr lang="en-US" sz="2400">
              <a:solidFill>
                <a:srgbClr val="24215F"/>
              </a:solidFill>
            </a:endParaRPr>
          </a:p>
        </p:txBody>
      </p:sp>
      <p:pic>
        <p:nvPicPr>
          <p:cNvPr id="8" name="Picture 15" descr="171009_interbrand_kingdee_to jonan-28.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93875" y="6070600"/>
            <a:ext cx="1440000" cy="489981"/>
          </a:xfrm>
          <a:prstGeom prst="rect">
            <a:avLst/>
          </a:prstGeom>
        </p:spPr>
      </p:pic>
      <p:sp>
        <p:nvSpPr>
          <p:cNvPr id="12" name="Text Box 5"/>
          <p:cNvSpPr txBox="1">
            <a:spLocks noChangeArrowheads="1"/>
          </p:cNvSpPr>
          <p:nvPr userDrawn="1"/>
        </p:nvSpPr>
        <p:spPr bwMode="auto">
          <a:xfrm>
            <a:off x="11580286" y="6597137"/>
            <a:ext cx="30691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宋体" charset="0"/>
                <a:ea typeface="宋体" charset="0"/>
                <a:cs typeface="宋体" charset="0"/>
              </a:defRPr>
            </a:lvl1pPr>
            <a:lvl2pPr marL="742950" indent="-285750" eaLnBrk="0" hangingPunct="0">
              <a:defRPr kumimoji="1" sz="2400">
                <a:solidFill>
                  <a:schemeClr val="tx1"/>
                </a:solidFill>
                <a:latin typeface="宋体" charset="0"/>
                <a:ea typeface="宋体" charset="0"/>
              </a:defRPr>
            </a:lvl2pPr>
            <a:lvl3pPr marL="1143000" indent="-228600" eaLnBrk="0" hangingPunct="0">
              <a:defRPr kumimoji="1" sz="2400">
                <a:solidFill>
                  <a:schemeClr val="tx1"/>
                </a:solidFill>
                <a:latin typeface="宋体" charset="0"/>
                <a:ea typeface="宋体" charset="0"/>
              </a:defRPr>
            </a:lvl3pPr>
            <a:lvl4pPr marL="1600200" indent="-228600" eaLnBrk="0" hangingPunct="0">
              <a:defRPr kumimoji="1" sz="2400">
                <a:solidFill>
                  <a:schemeClr val="tx1"/>
                </a:solidFill>
                <a:latin typeface="宋体" charset="0"/>
                <a:ea typeface="宋体" charset="0"/>
              </a:defRPr>
            </a:lvl4pPr>
            <a:lvl5pPr marL="2057400" indent="-228600" eaLnBrk="0" hangingPunct="0">
              <a:defRPr kumimoji="1" sz="2400">
                <a:solidFill>
                  <a:schemeClr val="tx1"/>
                </a:solidFill>
                <a:latin typeface="宋体" charset="0"/>
                <a:ea typeface="宋体" charset="0"/>
              </a:defRPr>
            </a:lvl5pPr>
            <a:lvl6pPr marL="2514600" indent="-228600" eaLnBrk="0" fontAlgn="base" hangingPunct="0">
              <a:spcBef>
                <a:spcPct val="0"/>
              </a:spcBef>
              <a:spcAft>
                <a:spcPct val="0"/>
              </a:spcAft>
              <a:defRPr kumimoji="1" sz="2400">
                <a:solidFill>
                  <a:schemeClr val="tx1"/>
                </a:solidFill>
                <a:latin typeface="宋体" charset="0"/>
                <a:ea typeface="宋体" charset="0"/>
              </a:defRPr>
            </a:lvl6pPr>
            <a:lvl7pPr marL="2971800" indent="-228600" eaLnBrk="0" fontAlgn="base" hangingPunct="0">
              <a:spcBef>
                <a:spcPct val="0"/>
              </a:spcBef>
              <a:spcAft>
                <a:spcPct val="0"/>
              </a:spcAft>
              <a:defRPr kumimoji="1" sz="2400">
                <a:solidFill>
                  <a:schemeClr val="tx1"/>
                </a:solidFill>
                <a:latin typeface="宋体" charset="0"/>
                <a:ea typeface="宋体" charset="0"/>
              </a:defRPr>
            </a:lvl7pPr>
            <a:lvl8pPr marL="3429000" indent="-228600" eaLnBrk="0" fontAlgn="base" hangingPunct="0">
              <a:spcBef>
                <a:spcPct val="0"/>
              </a:spcBef>
              <a:spcAft>
                <a:spcPct val="0"/>
              </a:spcAft>
              <a:defRPr kumimoji="1" sz="2400">
                <a:solidFill>
                  <a:schemeClr val="tx1"/>
                </a:solidFill>
                <a:latin typeface="宋体" charset="0"/>
                <a:ea typeface="宋体" charset="0"/>
              </a:defRPr>
            </a:lvl8pPr>
            <a:lvl9pPr marL="3886200" indent="-228600" eaLnBrk="0" fontAlgn="base" hangingPunct="0">
              <a:spcBef>
                <a:spcPct val="0"/>
              </a:spcBef>
              <a:spcAft>
                <a:spcPct val="0"/>
              </a:spcAft>
              <a:defRPr kumimoji="1" sz="2400">
                <a:solidFill>
                  <a:schemeClr val="tx1"/>
                </a:solidFill>
                <a:latin typeface="宋体" charset="0"/>
                <a:ea typeface="宋体" charset="0"/>
              </a:defRPr>
            </a:lvl9pPr>
          </a:lstStyle>
          <a:p>
            <a:pPr algn="r" defTabSz="609570">
              <a:spcBef>
                <a:spcPct val="50000"/>
              </a:spcBef>
              <a:defRPr/>
            </a:pPr>
            <a:fld id="{046AD7C7-DE3F-5E43-A3A8-CA80750AE375}" type="slidenum">
              <a:rPr kumimoji="0" lang="en-US" altLang="zh-CN" sz="800" smtClean="0">
                <a:solidFill>
                  <a:srgbClr val="FFFFFF">
                    <a:lumMod val="95000"/>
                  </a:srgbClr>
                </a:solidFill>
                <a:latin typeface="微软雅黑" panose="020B0503020204020204" pitchFamily="34" charset="-122"/>
                <a:ea typeface="微软雅黑" panose="020B0503020204020204" pitchFamily="34" charset="-122"/>
                <a:cs typeface="MS PGothic" charset="0"/>
              </a:rPr>
              <a:pPr algn="r" defTabSz="609570">
                <a:spcBef>
                  <a:spcPct val="50000"/>
                </a:spcBef>
                <a:defRPr/>
              </a:pPr>
              <a:t>‹#›</a:t>
            </a:fld>
            <a:endParaRPr kumimoji="0" lang="en-US" altLang="zh-CN" sz="800" dirty="0" smtClean="0">
              <a:solidFill>
                <a:srgbClr val="FFFFFF">
                  <a:lumMod val="95000"/>
                </a:srgbClr>
              </a:solidFill>
              <a:latin typeface="微软雅黑" panose="020B0503020204020204" pitchFamily="34" charset="-122"/>
              <a:ea typeface="微软雅黑" panose="020B0503020204020204" pitchFamily="34" charset="-122"/>
              <a:cs typeface="MS PGothic" charset="0"/>
            </a:endParaRPr>
          </a:p>
        </p:txBody>
      </p:sp>
      <p:sp>
        <p:nvSpPr>
          <p:cNvPr id="2" name="标题 1"/>
          <p:cNvSpPr>
            <a:spLocks noGrp="1"/>
          </p:cNvSpPr>
          <p:nvPr>
            <p:ph type="title"/>
          </p:nvPr>
        </p:nvSpPr>
        <p:spPr>
          <a:xfrm>
            <a:off x="609600" y="275167"/>
            <a:ext cx="10972800" cy="1143000"/>
          </a:xfrm>
          <a:prstGeom prst="rect">
            <a:avLst/>
          </a:prstGeom>
        </p:spPr>
        <p:txBody>
          <a:bodyPr anchor="t">
            <a:normAutofit/>
          </a:bodyPr>
          <a:lstStyle>
            <a:lvl1pPr algn="l">
              <a:defRPr sz="3200">
                <a:solidFill>
                  <a:schemeClr val="bg1"/>
                </a:solidFill>
              </a:defRPr>
            </a:lvl1pPr>
          </a:lstStyle>
          <a:p>
            <a:r>
              <a:rPr lang="zh-CN" altLang="en-US" smtClean="0"/>
              <a:t>单击此处编辑母版标题样式</a:t>
            </a:r>
            <a:endParaRPr lang="zh-CN" altLang="en-US"/>
          </a:p>
        </p:txBody>
      </p:sp>
      <p:sp>
        <p:nvSpPr>
          <p:cNvPr id="11" name="文本占位符 3"/>
          <p:cNvSpPr>
            <a:spLocks noGrp="1"/>
          </p:cNvSpPr>
          <p:nvPr>
            <p:ph type="body" sz="quarter" idx="11"/>
          </p:nvPr>
        </p:nvSpPr>
        <p:spPr>
          <a:xfrm>
            <a:off x="609602" y="1881720"/>
            <a:ext cx="10970684" cy="4087283"/>
          </a:xfrm>
          <a:prstGeom prst="rect">
            <a:avLst/>
          </a:prstGeom>
        </p:spPr>
        <p:txBody>
          <a:bodyPr>
            <a:normAutofit/>
          </a:bodyPr>
          <a:lstStyle>
            <a:lvl1pPr>
              <a:defRPr sz="3200">
                <a:solidFill>
                  <a:schemeClr val="bg1"/>
                </a:solidFill>
              </a:defRPr>
            </a:lvl1pPr>
            <a:lvl2pPr>
              <a:defRPr sz="2700">
                <a:solidFill>
                  <a:schemeClr val="bg1"/>
                </a:solidFill>
              </a:defRPr>
            </a:lvl2pPr>
            <a:lvl3pPr>
              <a:defRPr sz="2400">
                <a:solidFill>
                  <a:schemeClr val="bg1"/>
                </a:solidFill>
              </a:defRPr>
            </a:lvl3pPr>
            <a:lvl4pPr>
              <a:defRPr sz="2100">
                <a:solidFill>
                  <a:schemeClr val="bg1"/>
                </a:solidFill>
              </a:defRPr>
            </a:lvl4pPr>
            <a:lvl5pPr>
              <a:defRPr sz="2100">
                <a:solidFill>
                  <a:schemeClr val="bg1"/>
                </a:solidFill>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Tree>
    <p:extLst>
      <p:ext uri="{BB962C8B-B14F-4D97-AF65-F5344CB8AC3E}">
        <p14:creationId xmlns:p14="http://schemas.microsoft.com/office/powerpoint/2010/main" val="318838072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EE2EAE76-448A-094F-B125-A6955B950EE0}"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5" name="Picture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93875" y="6191328"/>
            <a:ext cx="1438124" cy="493504"/>
          </a:xfrm>
          <a:prstGeom prst="rect">
            <a:avLst/>
          </a:prstGeom>
        </p:spPr>
      </p:pic>
    </p:spTree>
    <p:extLst>
      <p:ext uri="{BB962C8B-B14F-4D97-AF65-F5344CB8AC3E}">
        <p14:creationId xmlns:p14="http://schemas.microsoft.com/office/powerpoint/2010/main" val="220996970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EE2EAE76-448A-094F-B125-A6955B950EE0}"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7" name="Picture 15" descr="171009_interbrand_kingdee_to jonan-28.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65908" y="6187425"/>
            <a:ext cx="1516117" cy="515881"/>
          </a:xfrm>
          <a:prstGeom prst="rect">
            <a:avLst/>
          </a:prstGeom>
        </p:spPr>
      </p:pic>
    </p:spTree>
    <p:extLst>
      <p:ext uri="{BB962C8B-B14F-4D97-AF65-F5344CB8AC3E}">
        <p14:creationId xmlns:p14="http://schemas.microsoft.com/office/powerpoint/2010/main" val="356634431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98365" y="391262"/>
            <a:ext cx="7685635" cy="5442940"/>
          </a:xfrm>
          <a:prstGeom prst="rect">
            <a:avLst/>
          </a:prstGeom>
        </p:spPr>
      </p:pic>
      <p:pic>
        <p:nvPicPr>
          <p:cNvPr id="21" name="Picture 20" descr="171009_interbrand_kingdee_to jonan-29.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000" y="-17450"/>
            <a:ext cx="12240000" cy="6892903"/>
          </a:xfrm>
          <a:prstGeom prst="rect">
            <a:avLst/>
          </a:prstGeom>
        </p:spPr>
      </p:pic>
      <p:sp>
        <p:nvSpPr>
          <p:cNvPr id="10" name="Title 14"/>
          <p:cNvSpPr>
            <a:spLocks noGrp="1"/>
          </p:cNvSpPr>
          <p:nvPr>
            <p:ph type="title" hasCustomPrompt="1"/>
          </p:nvPr>
        </p:nvSpPr>
        <p:spPr>
          <a:xfrm>
            <a:off x="1010616" y="718162"/>
            <a:ext cx="5137349" cy="2544691"/>
          </a:xfrm>
          <a:prstGeom prst="rect">
            <a:avLst/>
          </a:prstGeom>
        </p:spPr>
        <p:txBody>
          <a:bodyPr lIns="121917" tIns="60958" rIns="121917" bIns="60958" anchor="t">
            <a:noAutofit/>
          </a:bodyPr>
          <a:lstStyle>
            <a:lvl1pPr algn="l">
              <a:lnSpc>
                <a:spcPct val="90000"/>
              </a:lnSpc>
              <a:defRPr sz="4800" b="1" i="0" baseline="0">
                <a:solidFill>
                  <a:schemeClr val="bg1"/>
                </a:solidFill>
                <a:latin typeface="Microsoft YaHei" charset="-122"/>
                <a:ea typeface="Microsoft YaHei" charset="-122"/>
                <a:cs typeface="Microsoft YaHei" charset="-122"/>
              </a:defRPr>
            </a:lvl1pPr>
          </a:lstStyle>
          <a:p>
            <a:r>
              <a:rPr lang="zh-CN" altLang="en-US" dirty="0" smtClean="0"/>
              <a:t>标题可多行</a:t>
            </a:r>
            <a:r>
              <a:rPr lang="en-US" altLang="zh-CN" dirty="0" smtClean="0"/>
              <a:t/>
            </a:r>
            <a:br>
              <a:rPr lang="en-US" altLang="zh-CN" dirty="0" smtClean="0"/>
            </a:br>
            <a:r>
              <a:rPr lang="zh-CN" altLang="en-US" dirty="0" smtClean="0"/>
              <a:t>图片可在母版替换</a:t>
            </a:r>
            <a:r>
              <a:rPr lang="en-US" altLang="zh-CN" dirty="0" smtClean="0"/>
              <a:t/>
            </a:r>
            <a:br>
              <a:rPr lang="en-US" altLang="zh-CN" dirty="0" smtClean="0"/>
            </a:br>
            <a:r>
              <a:rPr lang="en-US" dirty="0" smtClean="0"/>
              <a:t>HEADER </a:t>
            </a:r>
            <a:r>
              <a:rPr lang="en-US" altLang="zh-CN" dirty="0" smtClean="0"/>
              <a:t>36</a:t>
            </a:r>
            <a:r>
              <a:rPr lang="en-US" dirty="0" smtClean="0"/>
              <a:t>PT </a:t>
            </a:r>
            <a:br>
              <a:rPr lang="en-US" dirty="0" smtClean="0"/>
            </a:br>
            <a:endParaRPr lang="en-US" dirty="0"/>
          </a:p>
        </p:txBody>
      </p:sp>
      <p:sp>
        <p:nvSpPr>
          <p:cNvPr id="12" name="Text Placeholder 4"/>
          <p:cNvSpPr>
            <a:spLocks noGrp="1"/>
          </p:cNvSpPr>
          <p:nvPr>
            <p:ph type="body" sz="quarter" idx="13" hasCustomPrompt="1"/>
          </p:nvPr>
        </p:nvSpPr>
        <p:spPr>
          <a:xfrm>
            <a:off x="1010617" y="3284180"/>
            <a:ext cx="4755444" cy="884472"/>
          </a:xfrm>
          <a:prstGeom prst="rect">
            <a:avLst/>
          </a:prstGeom>
        </p:spPr>
        <p:txBody>
          <a:bodyPr lIns="121917" tIns="60958" rIns="121917" bIns="60958">
            <a:normAutofit/>
          </a:bodyPr>
          <a:lstStyle>
            <a:lvl1pPr marL="0" marR="0" indent="0" algn="l" defTabSz="609585" rtl="0" eaLnBrk="1" fontAlgn="auto" latinLnBrk="0" hangingPunct="1">
              <a:lnSpc>
                <a:spcPct val="100000"/>
              </a:lnSpc>
              <a:spcBef>
                <a:spcPct val="20000"/>
              </a:spcBef>
              <a:spcAft>
                <a:spcPts val="0"/>
              </a:spcAft>
              <a:buClrTx/>
              <a:buSzTx/>
              <a:buFont typeface="Arial"/>
              <a:buNone/>
              <a:tabLst/>
              <a:defRPr sz="1600" b="0" i="0">
                <a:solidFill>
                  <a:schemeClr val="bg1"/>
                </a:solidFill>
                <a:latin typeface="Microsoft YaHei Light" charset="-122"/>
                <a:ea typeface="Microsoft YaHei Light" charset="-122"/>
                <a:cs typeface="Microsoft YaHei Light" charset="-122"/>
              </a:defRPr>
            </a:lvl1pPr>
          </a:lstStyle>
          <a:p>
            <a:pPr marL="0" marR="0" lvl="0" indent="0" algn="l" defTabSz="609585" rtl="0" eaLnBrk="1" fontAlgn="auto" latinLnBrk="0" hangingPunct="1">
              <a:lnSpc>
                <a:spcPct val="100000"/>
              </a:lnSpc>
              <a:spcBef>
                <a:spcPct val="20000"/>
              </a:spcBef>
              <a:spcAft>
                <a:spcPts val="0"/>
              </a:spcAft>
              <a:buClrTx/>
              <a:buSzTx/>
              <a:buFont typeface="Arial"/>
              <a:buNone/>
              <a:tabLst/>
              <a:defRPr/>
            </a:pPr>
            <a:r>
              <a:rPr lang="zh-CN" altLang="en-US" dirty="0" smtClean="0"/>
              <a:t>姓名</a:t>
            </a:r>
            <a:endParaRPr lang="en-US" altLang="zh-CN" dirty="0" smtClean="0"/>
          </a:p>
          <a:p>
            <a:pPr marL="0" marR="0" lvl="0" indent="0" algn="l" defTabSz="609585" rtl="0" eaLnBrk="1" fontAlgn="auto" latinLnBrk="0" hangingPunct="1">
              <a:lnSpc>
                <a:spcPct val="100000"/>
              </a:lnSpc>
              <a:spcBef>
                <a:spcPct val="20000"/>
              </a:spcBef>
              <a:spcAft>
                <a:spcPts val="0"/>
              </a:spcAft>
              <a:buClrTx/>
              <a:buSzTx/>
              <a:buFont typeface="Arial"/>
              <a:buNone/>
              <a:tabLst/>
              <a:defRPr/>
            </a:pPr>
            <a:r>
              <a:rPr lang="zh-CN" altLang="en-US" dirty="0" smtClean="0"/>
              <a:t>演示日期</a:t>
            </a:r>
            <a:endParaRPr lang="en-US" altLang="zh-CN" dirty="0" smtClean="0"/>
          </a:p>
        </p:txBody>
      </p:sp>
      <p:grpSp>
        <p:nvGrpSpPr>
          <p:cNvPr id="13" name="Group 12"/>
          <p:cNvGrpSpPr/>
          <p:nvPr userDrawn="1"/>
        </p:nvGrpSpPr>
        <p:grpSpPr>
          <a:xfrm>
            <a:off x="12997835" y="-649547"/>
            <a:ext cx="1806224" cy="785736"/>
            <a:chOff x="9891888" y="701477"/>
            <a:chExt cx="1989130" cy="688613"/>
          </a:xfrm>
        </p:grpSpPr>
        <p:sp>
          <p:nvSpPr>
            <p:cNvPr id="14" name="Rounded Rectangular Callout 13"/>
            <p:cNvSpPr/>
            <p:nvPr userDrawn="1"/>
          </p:nvSpPr>
          <p:spPr>
            <a:xfrm>
              <a:off x="9891888" y="701477"/>
              <a:ext cx="1989130" cy="688613"/>
            </a:xfrm>
            <a:prstGeom prst="wedgeRoundRectCallout">
              <a:avLst>
                <a:gd name="adj1" fmla="val -46720"/>
                <a:gd name="adj2" fmla="val 97979"/>
                <a:gd name="adj3" fmla="val 16667"/>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kumimoji="1" lang="en-US" sz="1500">
                <a:solidFill>
                  <a:prstClr val="white"/>
                </a:solidFill>
                <a:latin typeface="Calibri"/>
              </a:endParaRPr>
            </a:p>
          </p:txBody>
        </p:sp>
        <p:sp>
          <p:nvSpPr>
            <p:cNvPr id="15" name="TextBox 14"/>
            <p:cNvSpPr txBox="1"/>
            <p:nvPr userDrawn="1"/>
          </p:nvSpPr>
          <p:spPr>
            <a:xfrm>
              <a:off x="9962442" y="757396"/>
              <a:ext cx="1785102" cy="512492"/>
            </a:xfrm>
            <a:prstGeom prst="rect">
              <a:avLst/>
            </a:prstGeom>
            <a:noFill/>
          </p:spPr>
          <p:txBody>
            <a:bodyPr wrap="none" rtlCol="0">
              <a:spAutoFit/>
            </a:bodyPr>
            <a:lstStyle/>
            <a:p>
              <a:pPr defTabSz="609585"/>
              <a:r>
                <a:rPr kumimoji="1" lang="zh-CN" altLang="en-US" sz="1600" dirty="0" smtClean="0">
                  <a:solidFill>
                    <a:srgbClr val="837A80"/>
                  </a:solidFill>
                  <a:latin typeface="Calibri"/>
                  <a:ea typeface="宋体"/>
                </a:rPr>
                <a:t>图片在母版替换</a:t>
              </a:r>
              <a:endParaRPr kumimoji="1" lang="en-US" altLang="zh-CN" sz="1600" dirty="0" smtClean="0">
                <a:solidFill>
                  <a:srgbClr val="837A80"/>
                </a:solidFill>
                <a:latin typeface="Calibri"/>
                <a:ea typeface="宋体"/>
              </a:endParaRPr>
            </a:p>
            <a:p>
              <a:pPr defTabSz="609585"/>
              <a:r>
                <a:rPr kumimoji="1" lang="zh-CN" altLang="en-US" sz="1600" dirty="0" smtClean="0">
                  <a:solidFill>
                    <a:srgbClr val="837A80"/>
                  </a:solidFill>
                  <a:latin typeface="Calibri"/>
                  <a:ea typeface="宋体"/>
                </a:rPr>
                <a:t>置于最底层</a:t>
              </a:r>
              <a:endParaRPr kumimoji="1" lang="en-US" sz="1600" dirty="0">
                <a:solidFill>
                  <a:srgbClr val="837A80"/>
                </a:solidFill>
                <a:latin typeface="Calibri"/>
                <a:ea typeface="宋体" pitchFamily="2" charset="-122"/>
              </a:endParaRPr>
            </a:p>
          </p:txBody>
        </p:sp>
      </p:grpSp>
      <p:pic>
        <p:nvPicPr>
          <p:cNvPr id="16" name="Picture 15" descr="171009_interbrand_kingdee_to jonan-28.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09600" y="5676153"/>
            <a:ext cx="2257067" cy="768000"/>
          </a:xfrm>
          <a:prstGeom prst="rect">
            <a:avLst/>
          </a:prstGeom>
        </p:spPr>
      </p:pic>
      <p:sp>
        <p:nvSpPr>
          <p:cNvPr id="9" name="Oval 8"/>
          <p:cNvSpPr/>
          <p:nvPr userDrawn="1"/>
        </p:nvSpPr>
        <p:spPr>
          <a:xfrm>
            <a:off x="9683988" y="2917132"/>
            <a:ext cx="1662765" cy="1662765"/>
          </a:xfrm>
          <a:prstGeom prst="ellipse">
            <a:avLst/>
          </a:prstGeom>
          <a:solidFill>
            <a:srgbClr val="24BEBC">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defTabSz="609585"/>
            <a:endParaRPr kumimoji="1" lang="en-US" sz="2400">
              <a:solidFill>
                <a:prstClr val="white"/>
              </a:solidFill>
              <a:latin typeface="Calibri"/>
            </a:endParaRPr>
          </a:p>
        </p:txBody>
      </p:sp>
      <p:sp>
        <p:nvSpPr>
          <p:cNvPr id="19" name="Oval 18"/>
          <p:cNvSpPr/>
          <p:nvPr userDrawn="1"/>
        </p:nvSpPr>
        <p:spPr>
          <a:xfrm>
            <a:off x="5418769" y="2461620"/>
            <a:ext cx="597075" cy="597073"/>
          </a:xfrm>
          <a:prstGeom prst="ellipse">
            <a:avLst/>
          </a:prstGeom>
          <a:solidFill>
            <a:srgbClr val="24BEBC"/>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defTabSz="609585"/>
            <a:endParaRPr kumimoji="1" lang="en-US" sz="2400">
              <a:solidFill>
                <a:prstClr val="white"/>
              </a:solidFill>
              <a:latin typeface="Calibri"/>
            </a:endParaRPr>
          </a:p>
        </p:txBody>
      </p:sp>
      <p:sp>
        <p:nvSpPr>
          <p:cNvPr id="5" name="TextBox 4"/>
          <p:cNvSpPr txBox="1"/>
          <p:nvPr userDrawn="1"/>
        </p:nvSpPr>
        <p:spPr>
          <a:xfrm>
            <a:off x="15587832" y="5802684"/>
            <a:ext cx="246221" cy="492443"/>
          </a:xfrm>
          <a:prstGeom prst="rect">
            <a:avLst/>
          </a:prstGeom>
          <a:noFill/>
        </p:spPr>
        <p:txBody>
          <a:bodyPr wrap="none" lIns="121917" tIns="60958" rIns="121917" bIns="60958" rtlCol="0">
            <a:spAutoFit/>
          </a:bodyPr>
          <a:lstStyle/>
          <a:p>
            <a:pPr defTabSz="609585"/>
            <a:endParaRPr kumimoji="1" lang="en-US" sz="2400" dirty="0">
              <a:solidFill>
                <a:prstClr val="black"/>
              </a:solidFill>
              <a:latin typeface="Calibri"/>
              <a:ea typeface="宋体" pitchFamily="2" charset="-122"/>
            </a:endParaRPr>
          </a:p>
        </p:txBody>
      </p:sp>
    </p:spTree>
    <p:extLst>
      <p:ext uri="{BB962C8B-B14F-4D97-AF65-F5344CB8AC3E}">
        <p14:creationId xmlns:p14="http://schemas.microsoft.com/office/powerpoint/2010/main" val="47912514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幻灯片编号占位符 5"/>
          <p:cNvSpPr>
            <a:spLocks noGrp="1"/>
          </p:cNvSpPr>
          <p:nvPr>
            <p:ph type="sldNum" sz="quarter" idx="4"/>
          </p:nvPr>
        </p:nvSpPr>
        <p:spPr>
          <a:xfrm>
            <a:off x="8610600" y="6356352"/>
            <a:ext cx="2743200" cy="365125"/>
          </a:xfrm>
          <a:prstGeom prst="rect">
            <a:avLst/>
          </a:prstGeom>
        </p:spPr>
        <p:txBody>
          <a:bodyPr vert="horz" lIns="121914" tIns="60957" rIns="121914" bIns="60957" rtlCol="0" anchor="ctr"/>
          <a:lstStyle>
            <a:lvl1pPr algn="r">
              <a:defRPr sz="1200">
                <a:solidFill>
                  <a:schemeClr val="tx1">
                    <a:tint val="75000"/>
                  </a:schemeClr>
                </a:solidFill>
              </a:defRPr>
            </a:lvl1pPr>
          </a:lstStyle>
          <a:p>
            <a:pPr defTabSz="1219140" fontAlgn="base">
              <a:spcBef>
                <a:spcPct val="0"/>
              </a:spcBef>
              <a:spcAft>
                <a:spcPct val="0"/>
              </a:spcAft>
            </a:pPr>
            <a:fld id="{EE2EAE76-448A-094F-B125-A6955B950EE0}" type="slidenum">
              <a:rPr kumimoji="1" lang="zh-CN" altLang="en-US" smtClean="0">
                <a:solidFill>
                  <a:prstClr val="black">
                    <a:tint val="75000"/>
                  </a:prstClr>
                </a:solidFill>
                <a:latin typeface="宋体" pitchFamily="2" charset="-122"/>
                <a:ea typeface="宋体" pitchFamily="2" charset="-122"/>
              </a:rPr>
              <a:pPr defTabSz="1219140" fontAlgn="base">
                <a:spcBef>
                  <a:spcPct val="0"/>
                </a:spcBef>
                <a:spcAft>
                  <a:spcPct val="0"/>
                </a:spcAft>
              </a:pPr>
              <a:t>‹#›</a:t>
            </a:fld>
            <a:endParaRPr kumimoji="1" lang="zh-CN" altLang="en-US">
              <a:solidFill>
                <a:prstClr val="black">
                  <a:tint val="75000"/>
                </a:prstClr>
              </a:solidFill>
              <a:latin typeface="宋体" pitchFamily="2" charset="-122"/>
              <a:ea typeface="宋体" pitchFamily="2" charset="-122"/>
            </a:endParaRPr>
          </a:p>
        </p:txBody>
      </p:sp>
      <p:sp>
        <p:nvSpPr>
          <p:cNvPr id="5" name="Rectangle 9"/>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121914" tIns="60957" rIns="121914" bIns="60957" rtlCol="0" anchor="ctr"/>
          <a:lstStyle/>
          <a:p>
            <a:pPr algn="ctr" defTabSz="1219140" fontAlgn="base">
              <a:spcBef>
                <a:spcPct val="0"/>
              </a:spcBef>
              <a:spcAft>
                <a:spcPct val="0"/>
              </a:spcAft>
            </a:pPr>
            <a:endParaRPr kumimoji="1" lang="en-US" sz="2700">
              <a:solidFill>
                <a:srgbClr val="24215F"/>
              </a:solidFill>
            </a:endParaRPr>
          </a:p>
        </p:txBody>
      </p:sp>
      <p:sp>
        <p:nvSpPr>
          <p:cNvPr id="4" name="矩形 3"/>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121914" tIns="60957" rIns="121914" bIns="60957" rtlCol="0" anchor="ctr"/>
          <a:lstStyle/>
          <a:p>
            <a:pPr algn="ctr" defTabSz="1219140" fontAlgn="base">
              <a:spcBef>
                <a:spcPct val="0"/>
              </a:spcBef>
              <a:spcAft>
                <a:spcPct val="0"/>
              </a:spcAft>
            </a:pPr>
            <a:endParaRPr kumimoji="1" lang="zh-CN" altLang="en-US" sz="2700">
              <a:solidFill>
                <a:prstClr val="white"/>
              </a:solidFill>
            </a:endParaRPr>
          </a:p>
        </p:txBody>
      </p:sp>
    </p:spTree>
    <p:extLst>
      <p:ext uri="{BB962C8B-B14F-4D97-AF65-F5344CB8AC3E}">
        <p14:creationId xmlns:p14="http://schemas.microsoft.com/office/powerpoint/2010/main" val="594200114"/>
      </p:ext>
    </p:extLst>
  </p:cSld>
  <p:clrMap bg1="lt1" tx1="dk1" bg2="lt2" tx2="dk2" accent1="accent1" accent2="accent2" accent3="accent3" accent4="accent4" accent5="accent5" accent6="accent6" hlink="hlink" folHlink="folHlink"/>
  <p:sldLayoutIdLst>
    <p:sldLayoutId id="2147483685" r:id="rId1"/>
    <p:sldLayoutId id="2147483697" r:id="rId2"/>
    <p:sldLayoutId id="2147483698" r:id="rId3"/>
    <p:sldLayoutId id="2147483676" r:id="rId4"/>
  </p:sldLayoutIdLst>
  <p:txStyles>
    <p:titleStyle>
      <a:lvl1pPr algn="l" defTabSz="914354"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9pPr>
    </p:bodyStyle>
    <p:otherStyle>
      <a:defPPr>
        <a:defRPr lang="zh-CN"/>
      </a:defPPr>
      <a:lvl1pPr marL="0" algn="l" defTabSz="914354" rtl="0" eaLnBrk="1" latinLnBrk="0" hangingPunct="1">
        <a:defRPr sz="1900" kern="1200">
          <a:solidFill>
            <a:schemeClr val="tx1"/>
          </a:solidFill>
          <a:latin typeface="+mn-lt"/>
          <a:ea typeface="+mn-ea"/>
          <a:cs typeface="+mn-cs"/>
        </a:defRPr>
      </a:lvl1pPr>
      <a:lvl2pPr marL="457178" algn="l" defTabSz="914354" rtl="0" eaLnBrk="1" latinLnBrk="0" hangingPunct="1">
        <a:defRPr sz="1900" kern="1200">
          <a:solidFill>
            <a:schemeClr val="tx1"/>
          </a:solidFill>
          <a:latin typeface="+mn-lt"/>
          <a:ea typeface="+mn-ea"/>
          <a:cs typeface="+mn-cs"/>
        </a:defRPr>
      </a:lvl2pPr>
      <a:lvl3pPr marL="914354" algn="l" defTabSz="914354" rtl="0" eaLnBrk="1" latinLnBrk="0" hangingPunct="1">
        <a:defRPr sz="1900" kern="1200">
          <a:solidFill>
            <a:schemeClr val="tx1"/>
          </a:solidFill>
          <a:latin typeface="+mn-lt"/>
          <a:ea typeface="+mn-ea"/>
          <a:cs typeface="+mn-cs"/>
        </a:defRPr>
      </a:lvl3pPr>
      <a:lvl4pPr marL="1371532" algn="l" defTabSz="914354" rtl="0" eaLnBrk="1" latinLnBrk="0" hangingPunct="1">
        <a:defRPr sz="1900" kern="1200">
          <a:solidFill>
            <a:schemeClr val="tx1"/>
          </a:solidFill>
          <a:latin typeface="+mn-lt"/>
          <a:ea typeface="+mn-ea"/>
          <a:cs typeface="+mn-cs"/>
        </a:defRPr>
      </a:lvl4pPr>
      <a:lvl5pPr marL="1828709" algn="l" defTabSz="914354" rtl="0" eaLnBrk="1" latinLnBrk="0" hangingPunct="1">
        <a:defRPr sz="1900" kern="1200">
          <a:solidFill>
            <a:schemeClr val="tx1"/>
          </a:solidFill>
          <a:latin typeface="+mn-lt"/>
          <a:ea typeface="+mn-ea"/>
          <a:cs typeface="+mn-cs"/>
        </a:defRPr>
      </a:lvl5pPr>
      <a:lvl6pPr marL="2285886" algn="l" defTabSz="914354" rtl="0" eaLnBrk="1" latinLnBrk="0" hangingPunct="1">
        <a:defRPr sz="1900" kern="1200">
          <a:solidFill>
            <a:schemeClr val="tx1"/>
          </a:solidFill>
          <a:latin typeface="+mn-lt"/>
          <a:ea typeface="+mn-ea"/>
          <a:cs typeface="+mn-cs"/>
        </a:defRPr>
      </a:lvl6pPr>
      <a:lvl7pPr marL="2743062" algn="l" defTabSz="914354" rtl="0" eaLnBrk="1" latinLnBrk="0" hangingPunct="1">
        <a:defRPr sz="1900" kern="1200">
          <a:solidFill>
            <a:schemeClr val="tx1"/>
          </a:solidFill>
          <a:latin typeface="+mn-lt"/>
          <a:ea typeface="+mn-ea"/>
          <a:cs typeface="+mn-cs"/>
        </a:defRPr>
      </a:lvl7pPr>
      <a:lvl8pPr marL="3200240" algn="l" defTabSz="914354" rtl="0" eaLnBrk="1" latinLnBrk="0" hangingPunct="1">
        <a:defRPr sz="1900" kern="1200">
          <a:solidFill>
            <a:schemeClr val="tx1"/>
          </a:solidFill>
          <a:latin typeface="+mn-lt"/>
          <a:ea typeface="+mn-ea"/>
          <a:cs typeface="+mn-cs"/>
        </a:defRPr>
      </a:lvl8pPr>
      <a:lvl9pPr marL="3657418" algn="l" defTabSz="914354"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幻灯片编号占位符 5"/>
          <p:cNvSpPr>
            <a:spLocks noGrp="1"/>
          </p:cNvSpPr>
          <p:nvPr>
            <p:ph type="sldNum" sz="quarter" idx="4"/>
          </p:nvPr>
        </p:nvSpPr>
        <p:spPr>
          <a:xfrm>
            <a:off x="8610600" y="6356351"/>
            <a:ext cx="2743200" cy="365125"/>
          </a:xfrm>
          <a:prstGeom prst="rect">
            <a:avLst/>
          </a:prstGeom>
        </p:spPr>
        <p:txBody>
          <a:bodyPr vert="horz" lIns="121917" tIns="60958" rIns="121917" bIns="60958" rtlCol="0" anchor="ctr"/>
          <a:lstStyle>
            <a:lvl1pPr algn="r">
              <a:defRPr sz="1200">
                <a:solidFill>
                  <a:schemeClr val="tx1">
                    <a:tint val="75000"/>
                  </a:schemeClr>
                </a:solidFill>
              </a:defRPr>
            </a:lvl1pPr>
          </a:lstStyle>
          <a:p>
            <a:pPr defTabSz="1219170" fontAlgn="base">
              <a:spcBef>
                <a:spcPct val="0"/>
              </a:spcBef>
              <a:spcAft>
                <a:spcPct val="0"/>
              </a:spcAft>
            </a:pPr>
            <a:fld id="{EE2EAE76-448A-094F-B125-A6955B950EE0}" type="slidenum">
              <a:rPr kumimoji="1" lang="zh-CN" altLang="en-US" smtClean="0">
                <a:solidFill>
                  <a:prstClr val="black">
                    <a:tint val="75000"/>
                  </a:prstClr>
                </a:solidFill>
                <a:latin typeface="宋体" pitchFamily="2" charset="-122"/>
                <a:ea typeface="宋体" pitchFamily="2" charset="-122"/>
              </a:rPr>
              <a:pPr defTabSz="1219170" fontAlgn="base">
                <a:spcBef>
                  <a:spcPct val="0"/>
                </a:spcBef>
                <a:spcAft>
                  <a:spcPct val="0"/>
                </a:spcAft>
              </a:pPr>
              <a:t>‹#›</a:t>
            </a:fld>
            <a:endParaRPr kumimoji="1" lang="zh-CN" altLang="en-US">
              <a:solidFill>
                <a:prstClr val="black">
                  <a:tint val="75000"/>
                </a:prstClr>
              </a:solidFill>
              <a:latin typeface="宋体" pitchFamily="2" charset="-122"/>
              <a:ea typeface="宋体" pitchFamily="2" charset="-122"/>
            </a:endParaRPr>
          </a:p>
        </p:txBody>
      </p:sp>
      <p:sp>
        <p:nvSpPr>
          <p:cNvPr id="5" name="Rectangle 9"/>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defTabSz="1219170" fontAlgn="base">
              <a:spcBef>
                <a:spcPct val="0"/>
              </a:spcBef>
              <a:spcAft>
                <a:spcPct val="0"/>
              </a:spcAft>
            </a:pPr>
            <a:endParaRPr kumimoji="1" lang="en-US" sz="2700">
              <a:solidFill>
                <a:srgbClr val="24215F"/>
              </a:solidFill>
            </a:endParaRPr>
          </a:p>
        </p:txBody>
      </p:sp>
      <p:sp>
        <p:nvSpPr>
          <p:cNvPr id="4" name="矩形 3"/>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defTabSz="1219170" fontAlgn="base">
              <a:spcBef>
                <a:spcPct val="0"/>
              </a:spcBef>
              <a:spcAft>
                <a:spcPct val="0"/>
              </a:spcAft>
            </a:pPr>
            <a:endParaRPr kumimoji="1" lang="zh-CN" altLang="en-US" sz="2700">
              <a:solidFill>
                <a:prstClr val="white"/>
              </a:solidFill>
            </a:endParaRPr>
          </a:p>
        </p:txBody>
      </p:sp>
    </p:spTree>
    <p:extLst>
      <p:ext uri="{BB962C8B-B14F-4D97-AF65-F5344CB8AC3E}">
        <p14:creationId xmlns:p14="http://schemas.microsoft.com/office/powerpoint/2010/main" val="376608495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3" r:id="rId3"/>
  </p:sldLayoutIdLst>
  <p:timing>
    <p:tnLst>
      <p:par>
        <p:cTn id="1" dur="indefinite" restart="never" nodeType="tmRoot"/>
      </p:par>
    </p:tnLst>
  </p:timing>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notesSlide" Target="../notesSlides/notesSlide2.xml"/><Relationship Id="rId5" Type="http://schemas.openxmlformats.org/officeDocument/2006/relationships/tags" Target="../tags/tag5.xml"/><Relationship Id="rId10" Type="http://schemas.openxmlformats.org/officeDocument/2006/relationships/slideLayout" Target="../slideLayouts/slideLayout1.xml"/><Relationship Id="rId4" Type="http://schemas.openxmlformats.org/officeDocument/2006/relationships/tags" Target="../tags/tag4.xml"/><Relationship Id="rId9" Type="http://schemas.openxmlformats.org/officeDocument/2006/relationships/tags" Target="../tags/tag9.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image" Target="../media/image11.wmf"/><Relationship Id="rId5" Type="http://schemas.openxmlformats.org/officeDocument/2006/relationships/package" Target="../embeddings/Microsoft_Excel____1.xlsx"/><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a:spLocks noGrp="1"/>
          </p:cNvSpPr>
          <p:nvPr>
            <p:ph type="title"/>
          </p:nvPr>
        </p:nvSpPr>
        <p:spPr>
          <a:xfrm>
            <a:off x="497628" y="595425"/>
            <a:ext cx="7566872" cy="2211571"/>
          </a:xfrm>
        </p:spPr>
        <p:txBody>
          <a:bodyPr/>
          <a:lstStyle/>
          <a:p>
            <a:pPr>
              <a:lnSpc>
                <a:spcPct val="150000"/>
              </a:lnSpc>
            </a:pPr>
            <a:r>
              <a:rPr lang="zh-CN" altLang="en-US" sz="4000" dirty="0" smtClean="0"/>
              <a:t>金蝶云星空客户化开发规范管理</a:t>
            </a:r>
            <a:endParaRPr lang="zh-CN" altLang="en-US" sz="4000" dirty="0"/>
          </a:p>
        </p:txBody>
      </p:sp>
      <p:sp>
        <p:nvSpPr>
          <p:cNvPr id="6" name="Rectangle 21"/>
          <p:cNvSpPr>
            <a:spLocks noChangeArrowheads="1"/>
          </p:cNvSpPr>
          <p:nvPr/>
        </p:nvSpPr>
        <p:spPr bwMode="auto">
          <a:xfrm>
            <a:off x="951096" y="3638669"/>
            <a:ext cx="2808312" cy="1056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eaLnBrk="0" hangingPunct="0">
              <a:spcBef>
                <a:spcPct val="20000"/>
              </a:spcBef>
              <a:buClr>
                <a:srgbClr val="003399"/>
              </a:buClr>
              <a:buSzPct val="80000"/>
              <a:buFont typeface="Wingdings" pitchFamily="2" charset="2"/>
              <a:buNone/>
            </a:pPr>
            <a:r>
              <a:rPr lang="zh-CN" altLang="en-US" dirty="0" smtClean="0">
                <a:solidFill>
                  <a:schemeClr val="bg1"/>
                </a:solidFill>
                <a:latin typeface="黑体" pitchFamily="2" charset="-122"/>
                <a:ea typeface="微软雅黑" pitchFamily="34" charset="-122"/>
              </a:rPr>
              <a:t>部门：总部交付支持部</a:t>
            </a:r>
            <a:endParaRPr lang="en-US" altLang="zh-CN" dirty="0" smtClean="0">
              <a:solidFill>
                <a:schemeClr val="bg1"/>
              </a:solidFill>
              <a:latin typeface="黑体" pitchFamily="2" charset="-122"/>
              <a:ea typeface="微软雅黑" pitchFamily="34" charset="-122"/>
            </a:endParaRPr>
          </a:p>
          <a:p>
            <a:pPr marL="342900" indent="-342900" eaLnBrk="0" hangingPunct="0">
              <a:spcBef>
                <a:spcPct val="20000"/>
              </a:spcBef>
              <a:buClr>
                <a:srgbClr val="003399"/>
              </a:buClr>
              <a:buSzPct val="80000"/>
              <a:buFont typeface="Wingdings" pitchFamily="2" charset="2"/>
              <a:buNone/>
            </a:pPr>
            <a:r>
              <a:rPr lang="zh-CN" altLang="en-US" dirty="0" smtClean="0">
                <a:solidFill>
                  <a:schemeClr val="bg1"/>
                </a:solidFill>
                <a:latin typeface="黑体" pitchFamily="2" charset="-122"/>
                <a:ea typeface="微软雅黑" pitchFamily="34" charset="-122"/>
              </a:rPr>
              <a:t>时间：</a:t>
            </a:r>
            <a:r>
              <a:rPr lang="en-US" altLang="zh-CN" smtClean="0">
                <a:solidFill>
                  <a:schemeClr val="bg1"/>
                </a:solidFill>
                <a:latin typeface="黑体" pitchFamily="2" charset="-122"/>
                <a:ea typeface="微软雅黑" pitchFamily="34" charset="-122"/>
              </a:rPr>
              <a:t>2019.6.11</a:t>
            </a:r>
            <a:endParaRPr lang="zh-CN" altLang="en-US" dirty="0">
              <a:solidFill>
                <a:schemeClr val="bg1"/>
              </a:solidFill>
              <a:latin typeface="黑体" pitchFamily="2" charset="-122"/>
              <a:ea typeface="微软雅黑" pitchFamily="34" charset="-122"/>
            </a:endParaRPr>
          </a:p>
        </p:txBody>
      </p:sp>
    </p:spTree>
    <p:extLst>
      <p:ext uri="{BB962C8B-B14F-4D97-AF65-F5344CB8AC3E}">
        <p14:creationId xmlns:p14="http://schemas.microsoft.com/office/powerpoint/2010/main" val="32079327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714034"/>
          </a:xfrm>
          <a:prstGeom prst="rect">
            <a:avLst/>
          </a:prstGeom>
          <a:noFill/>
        </p:spPr>
        <p:txBody>
          <a:bodyPr wrap="square" lIns="121912" tIns="60956" rIns="121912" bIns="60956" rtlCol="0">
            <a:spAutoFit/>
          </a:bodyPr>
          <a:lstStyle/>
          <a:p>
            <a:pPr>
              <a:lnSpc>
                <a:spcPct val="120000"/>
              </a:lnSpc>
            </a:pPr>
            <a:r>
              <a:rPr kumimoji="1" lang="en-US" altLang="zh-CN" sz="3200" b="1" dirty="0" smtClean="0">
                <a:solidFill>
                  <a:srgbClr val="00B0F0"/>
                </a:solidFill>
                <a:latin typeface="微软雅黑" pitchFamily="34" charset="-122"/>
                <a:ea typeface="微软雅黑" pitchFamily="34" charset="-122"/>
                <a:cs typeface="Arial" pitchFamily="34" charset="0"/>
              </a:rPr>
              <a:t>BOS</a:t>
            </a:r>
            <a:r>
              <a:rPr kumimoji="1" lang="zh-CN" altLang="en-US" sz="3200" b="1" dirty="0" smtClean="0">
                <a:solidFill>
                  <a:srgbClr val="00B0F0"/>
                </a:solidFill>
                <a:latin typeface="微软雅黑" pitchFamily="34" charset="-122"/>
                <a:ea typeface="微软雅黑" pitchFamily="34" charset="-122"/>
                <a:cs typeface="Arial" pitchFamily="34" charset="0"/>
              </a:rPr>
              <a:t>设计器规范问题</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3" name="内容占位符 3"/>
          <p:cNvSpPr txBox="1">
            <a:spLocks/>
          </p:cNvSpPr>
          <p:nvPr/>
        </p:nvSpPr>
        <p:spPr>
          <a:xfrm>
            <a:off x="395288" y="849313"/>
            <a:ext cx="9498012" cy="5137150"/>
          </a:xfrm>
          <a:prstGeom prst="rect">
            <a:avLst/>
          </a:prstGeom>
        </p:spPr>
        <p:txBody>
          <a:bodyPr>
            <a:normAutofit/>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gn="just">
              <a:buBlip>
                <a:blip r:embed="rId3"/>
              </a:buBlip>
              <a:defRPr/>
            </a:pPr>
            <a:r>
              <a:rPr lang="zh-CN" altLang="en-US" sz="1900" kern="100" dirty="0">
                <a:solidFill>
                  <a:schemeClr val="bg1"/>
                </a:solidFill>
                <a:latin typeface="微软雅黑" pitchFamily="34" charset="-122"/>
                <a:ea typeface="微软雅黑" pitchFamily="34" charset="-122"/>
              </a:rPr>
              <a:t>金蝶云星空</a:t>
            </a:r>
            <a:r>
              <a:rPr lang="en-US" altLang="zh-CN" sz="1900" kern="100" dirty="0">
                <a:solidFill>
                  <a:schemeClr val="bg1"/>
                </a:solidFill>
                <a:latin typeface="微软雅黑" pitchFamily="34" charset="-122"/>
                <a:ea typeface="微软雅黑" pitchFamily="34" charset="-122"/>
              </a:rPr>
              <a:t>BOS</a:t>
            </a:r>
            <a:r>
              <a:rPr lang="zh-CN" altLang="en-US" sz="1900" kern="100" dirty="0">
                <a:solidFill>
                  <a:schemeClr val="bg1"/>
                </a:solidFill>
                <a:latin typeface="微软雅黑" pitchFamily="34" charset="-122"/>
                <a:ea typeface="微软雅黑" pitchFamily="34" charset="-122"/>
              </a:rPr>
              <a:t>设计器</a:t>
            </a:r>
          </a:p>
          <a:p>
            <a:pPr lvl="1">
              <a:defRPr/>
            </a:pPr>
            <a:r>
              <a:rPr lang="zh-CN" altLang="en-US" sz="1700" dirty="0" smtClean="0">
                <a:solidFill>
                  <a:schemeClr val="bg1"/>
                </a:solidFill>
                <a:latin typeface="微软雅黑" pitchFamily="34" charset="-122"/>
                <a:ea typeface="微软雅黑" pitchFamily="34" charset="-122"/>
              </a:rPr>
              <a:t>对标准产品的修改，需通过“扩展”方式</a:t>
            </a:r>
          </a:p>
          <a:p>
            <a:pPr lvl="1">
              <a:defRPr/>
            </a:pPr>
            <a:r>
              <a:rPr lang="zh-CN" altLang="en-US" sz="1700" dirty="0" smtClean="0">
                <a:solidFill>
                  <a:schemeClr val="bg1"/>
                </a:solidFill>
                <a:latin typeface="微软雅黑" pitchFamily="34" charset="-122"/>
                <a:ea typeface="微软雅黑" pitchFamily="34" charset="-122"/>
              </a:rPr>
              <a:t>新建业务对象编码 </a:t>
            </a:r>
            <a:r>
              <a:rPr lang="en-US" altLang="zh-CN" sz="1700" dirty="0" smtClean="0">
                <a:solidFill>
                  <a:schemeClr val="bg1"/>
                </a:solidFill>
                <a:latin typeface="微软雅黑" pitchFamily="34" charset="-122"/>
                <a:ea typeface="微软雅黑" pitchFamily="34" charset="-122"/>
              </a:rPr>
              <a:t>(</a:t>
            </a:r>
            <a:r>
              <a:rPr lang="en-US" altLang="zh-CN" sz="1700" dirty="0" err="1" smtClean="0">
                <a:solidFill>
                  <a:schemeClr val="bg1"/>
                </a:solidFill>
                <a:latin typeface="微软雅黑" pitchFamily="34" charset="-122"/>
                <a:ea typeface="微软雅黑" pitchFamily="34" charset="-122"/>
              </a:rPr>
              <a:t>FormId</a:t>
            </a:r>
            <a:r>
              <a:rPr lang="en-US" altLang="zh-CN" sz="1700" dirty="0" smtClean="0">
                <a:solidFill>
                  <a:schemeClr val="bg1"/>
                </a:solidFill>
                <a:latin typeface="微软雅黑" pitchFamily="34" charset="-122"/>
                <a:ea typeface="微软雅黑" pitchFamily="34" charset="-122"/>
              </a:rPr>
              <a:t>)</a:t>
            </a:r>
          </a:p>
          <a:p>
            <a:pPr lvl="2">
              <a:defRPr/>
            </a:pPr>
            <a:r>
              <a:rPr lang="zh-CN" altLang="en-US" sz="1700" dirty="0" smtClean="0">
                <a:solidFill>
                  <a:schemeClr val="bg1"/>
                </a:solidFill>
                <a:latin typeface="微软雅黑" pitchFamily="34" charset="-122"/>
                <a:ea typeface="微软雅黑" pitchFamily="34" charset="-122"/>
              </a:rPr>
              <a:t>自动生成，</a:t>
            </a:r>
            <a:r>
              <a:rPr lang="en-US" altLang="zh-CN" sz="1700" dirty="0" smtClean="0">
                <a:solidFill>
                  <a:schemeClr val="bg1"/>
                </a:solidFill>
                <a:latin typeface="微软雅黑" pitchFamily="34" charset="-122"/>
                <a:ea typeface="微软雅黑" pitchFamily="34" charset="-122"/>
              </a:rPr>
              <a:t>GUID</a:t>
            </a:r>
          </a:p>
          <a:p>
            <a:pPr lvl="2">
              <a:defRPr/>
            </a:pPr>
            <a:r>
              <a:rPr lang="en-US" altLang="zh-CN" sz="1700" dirty="0" smtClean="0">
                <a:solidFill>
                  <a:schemeClr val="bg1"/>
                </a:solidFill>
                <a:latin typeface="微软雅黑" pitchFamily="34" charset="-122"/>
                <a:ea typeface="微软雅黑" pitchFamily="34" charset="-122"/>
              </a:rPr>
              <a:t>{ISV</a:t>
            </a:r>
            <a:r>
              <a:rPr lang="zh-CN" altLang="en-US" sz="1700" dirty="0" smtClean="0">
                <a:solidFill>
                  <a:schemeClr val="bg1"/>
                </a:solidFill>
                <a:latin typeface="微软雅黑" pitchFamily="34" charset="-122"/>
                <a:ea typeface="微软雅黑" pitchFamily="34" charset="-122"/>
              </a:rPr>
              <a:t>标识</a:t>
            </a:r>
            <a:r>
              <a:rPr lang="en-US" altLang="zh-CN" sz="1700" dirty="0" smtClean="0">
                <a:solidFill>
                  <a:schemeClr val="bg1"/>
                </a:solidFill>
                <a:latin typeface="微软雅黑" pitchFamily="34" charset="-122"/>
                <a:ea typeface="微软雅黑" pitchFamily="34" charset="-122"/>
              </a:rPr>
              <a:t>}_{</a:t>
            </a:r>
            <a:r>
              <a:rPr lang="zh-CN" altLang="en-US" sz="1700" dirty="0" smtClean="0">
                <a:solidFill>
                  <a:schemeClr val="bg1"/>
                </a:solidFill>
                <a:latin typeface="微软雅黑" pitchFamily="34" charset="-122"/>
                <a:ea typeface="微软雅黑" pitchFamily="34" charset="-122"/>
              </a:rPr>
              <a:t>业务对象标识</a:t>
            </a:r>
            <a:r>
              <a:rPr lang="en-US" altLang="zh-CN" sz="1700" dirty="0" smtClean="0">
                <a:solidFill>
                  <a:schemeClr val="bg1"/>
                </a:solidFill>
                <a:latin typeface="微软雅黑" pitchFamily="34" charset="-122"/>
                <a:ea typeface="微软雅黑" pitchFamily="34" charset="-122"/>
              </a:rPr>
              <a:t>}</a:t>
            </a:r>
            <a:r>
              <a:rPr lang="zh-CN" altLang="en-US" sz="1700" dirty="0" smtClean="0">
                <a:solidFill>
                  <a:schemeClr val="bg1"/>
                </a:solidFill>
                <a:latin typeface="微软雅黑" pitchFamily="34" charset="-122"/>
                <a:ea typeface="微软雅黑" pitchFamily="34" charset="-122"/>
              </a:rPr>
              <a:t>，如：</a:t>
            </a:r>
            <a:r>
              <a:rPr lang="en-US" altLang="zh-CN" sz="1700" dirty="0" err="1" smtClean="0">
                <a:solidFill>
                  <a:schemeClr val="bg1"/>
                </a:solidFill>
                <a:latin typeface="微软雅黑" pitchFamily="34" charset="-122"/>
                <a:ea typeface="微软雅黑" pitchFamily="34" charset="-122"/>
              </a:rPr>
              <a:t>LT_PurchaseOrder</a:t>
            </a:r>
            <a:endParaRPr lang="zh-CN" altLang="en-US" sz="1700" dirty="0" smtClean="0">
              <a:solidFill>
                <a:schemeClr val="bg1"/>
              </a:solidFill>
              <a:latin typeface="微软雅黑" pitchFamily="34" charset="-122"/>
              <a:ea typeface="微软雅黑" pitchFamily="34" charset="-122"/>
            </a:endParaRPr>
          </a:p>
          <a:p>
            <a:pPr lvl="1">
              <a:defRPr/>
            </a:pPr>
            <a:r>
              <a:rPr lang="zh-CN" altLang="en-US" sz="1700" dirty="0" smtClean="0">
                <a:solidFill>
                  <a:schemeClr val="bg1"/>
                </a:solidFill>
                <a:latin typeface="微软雅黑" pitchFamily="34" charset="-122"/>
                <a:ea typeface="微软雅黑" pitchFamily="34" charset="-122"/>
              </a:rPr>
              <a:t>元素</a:t>
            </a:r>
            <a:r>
              <a:rPr lang="en-US" altLang="zh-CN" sz="1700" dirty="0" smtClean="0">
                <a:solidFill>
                  <a:schemeClr val="bg1"/>
                </a:solidFill>
                <a:latin typeface="微软雅黑" pitchFamily="34" charset="-122"/>
                <a:ea typeface="微软雅黑" pitchFamily="34" charset="-122"/>
              </a:rPr>
              <a:t>Key</a:t>
            </a:r>
          </a:p>
          <a:p>
            <a:pPr lvl="2">
              <a:defRPr/>
            </a:pPr>
            <a:r>
              <a:rPr lang="zh-CN" altLang="en-US" sz="1700" dirty="0" smtClean="0">
                <a:solidFill>
                  <a:schemeClr val="bg1"/>
                </a:solidFill>
                <a:latin typeface="微软雅黑" pitchFamily="34" charset="-122"/>
                <a:ea typeface="微软雅黑" pitchFamily="34" charset="-122"/>
              </a:rPr>
              <a:t>不允许重复</a:t>
            </a:r>
          </a:p>
          <a:p>
            <a:pPr lvl="2">
              <a:defRPr/>
            </a:pPr>
            <a:r>
              <a:rPr lang="en-US" altLang="zh-CN" sz="1700" dirty="0" smtClean="0">
                <a:solidFill>
                  <a:schemeClr val="bg1"/>
                </a:solidFill>
                <a:latin typeface="微软雅黑" pitchFamily="34" charset="-122"/>
                <a:ea typeface="微软雅黑" pitchFamily="34" charset="-122"/>
              </a:rPr>
              <a:t>F_{ISV</a:t>
            </a:r>
            <a:r>
              <a:rPr lang="zh-CN" altLang="en-US" sz="1700" dirty="0" smtClean="0">
                <a:solidFill>
                  <a:schemeClr val="bg1"/>
                </a:solidFill>
                <a:latin typeface="微软雅黑" pitchFamily="34" charset="-122"/>
                <a:ea typeface="微软雅黑" pitchFamily="34" charset="-122"/>
              </a:rPr>
              <a:t>标识</a:t>
            </a:r>
            <a:r>
              <a:rPr lang="en-US" altLang="zh-CN" sz="1700" dirty="0" smtClean="0">
                <a:solidFill>
                  <a:schemeClr val="bg1"/>
                </a:solidFill>
                <a:latin typeface="微软雅黑" pitchFamily="34" charset="-122"/>
                <a:ea typeface="微软雅黑" pitchFamily="34" charset="-122"/>
              </a:rPr>
              <a:t>}_{</a:t>
            </a:r>
            <a:r>
              <a:rPr lang="zh-CN" altLang="en-US" sz="1700" dirty="0" smtClean="0">
                <a:solidFill>
                  <a:schemeClr val="bg1"/>
                </a:solidFill>
                <a:latin typeface="微软雅黑" pitchFamily="34" charset="-122"/>
                <a:ea typeface="微软雅黑" pitchFamily="34" charset="-122"/>
              </a:rPr>
              <a:t>元素含义</a:t>
            </a:r>
            <a:r>
              <a:rPr lang="en-US" altLang="zh-CN" sz="1700" dirty="0" smtClean="0">
                <a:solidFill>
                  <a:schemeClr val="bg1"/>
                </a:solidFill>
                <a:latin typeface="微软雅黑" pitchFamily="34" charset="-122"/>
                <a:ea typeface="微软雅黑" pitchFamily="34" charset="-122"/>
              </a:rPr>
              <a:t>}</a:t>
            </a:r>
            <a:r>
              <a:rPr lang="zh-CN" altLang="en-US" sz="1700" dirty="0" smtClean="0">
                <a:solidFill>
                  <a:schemeClr val="bg1"/>
                </a:solidFill>
                <a:latin typeface="微软雅黑" pitchFamily="34" charset="-122"/>
                <a:ea typeface="微软雅黑" pitchFamily="34" charset="-122"/>
              </a:rPr>
              <a:t>，如</a:t>
            </a:r>
            <a:r>
              <a:rPr lang="en-US" altLang="zh-CN" sz="1700" dirty="0" err="1" smtClean="0">
                <a:solidFill>
                  <a:schemeClr val="bg1"/>
                </a:solidFill>
                <a:latin typeface="微软雅黑" pitchFamily="34" charset="-122"/>
                <a:ea typeface="微软雅黑" pitchFamily="34" charset="-122"/>
              </a:rPr>
              <a:t>F_LT_Qty</a:t>
            </a:r>
            <a:endParaRPr lang="zh-CN" altLang="en-US" sz="1700" dirty="0" smtClean="0">
              <a:solidFill>
                <a:schemeClr val="bg1"/>
              </a:solidFill>
              <a:latin typeface="微软雅黑" pitchFamily="34" charset="-122"/>
              <a:ea typeface="微软雅黑" pitchFamily="34" charset="-122"/>
            </a:endParaRPr>
          </a:p>
          <a:p>
            <a:pPr lvl="2">
              <a:defRPr/>
            </a:pPr>
            <a:r>
              <a:rPr lang="zh-CN" altLang="en-US" sz="1700" dirty="0" smtClean="0">
                <a:solidFill>
                  <a:schemeClr val="bg1"/>
                </a:solidFill>
                <a:latin typeface="微软雅黑" pitchFamily="34" charset="-122"/>
                <a:ea typeface="微软雅黑" pitchFamily="34" charset="-122"/>
              </a:rPr>
              <a:t>包括字段、单据体、控件等</a:t>
            </a:r>
            <a:r>
              <a:rPr lang="en-US" altLang="zh-CN" sz="1700" dirty="0" smtClean="0">
                <a:solidFill>
                  <a:schemeClr val="bg1"/>
                </a:solidFill>
                <a:latin typeface="微软雅黑" pitchFamily="34" charset="-122"/>
                <a:ea typeface="微软雅黑" pitchFamily="34" charset="-122"/>
              </a:rPr>
              <a:t>…</a:t>
            </a:r>
          </a:p>
          <a:p>
            <a:pPr lvl="2">
              <a:defRPr/>
            </a:pPr>
            <a:r>
              <a:rPr lang="zh-CN" altLang="en-US" sz="1700" dirty="0" smtClean="0">
                <a:solidFill>
                  <a:schemeClr val="bg1"/>
                </a:solidFill>
                <a:latin typeface="微软雅黑" pitchFamily="34" charset="-122"/>
                <a:ea typeface="微软雅黑" pitchFamily="34" charset="-122"/>
              </a:rPr>
              <a:t>物理字段名建议同字段</a:t>
            </a:r>
            <a:r>
              <a:rPr lang="en-US" altLang="zh-CN" sz="1700" dirty="0" smtClean="0">
                <a:solidFill>
                  <a:schemeClr val="bg1"/>
                </a:solidFill>
                <a:latin typeface="微软雅黑" pitchFamily="34" charset="-122"/>
                <a:ea typeface="微软雅黑" pitchFamily="34" charset="-122"/>
              </a:rPr>
              <a:t>Key</a:t>
            </a:r>
          </a:p>
          <a:p>
            <a:pPr lvl="1">
              <a:defRPr/>
            </a:pPr>
            <a:r>
              <a:rPr lang="zh-CN" altLang="en-US" sz="1700" dirty="0" smtClean="0">
                <a:solidFill>
                  <a:schemeClr val="bg1"/>
                </a:solidFill>
                <a:latin typeface="微软雅黑" pitchFamily="34" charset="-122"/>
                <a:ea typeface="微软雅黑" pitchFamily="34" charset="-122"/>
              </a:rPr>
              <a:t>字段名</a:t>
            </a:r>
          </a:p>
          <a:p>
            <a:pPr lvl="2">
              <a:defRPr/>
            </a:pPr>
            <a:r>
              <a:rPr lang="zh-CN" altLang="en-US" sz="1700" dirty="0" smtClean="0">
                <a:solidFill>
                  <a:schemeClr val="bg1"/>
                </a:solidFill>
                <a:latin typeface="微软雅黑" pitchFamily="34" charset="-122"/>
                <a:ea typeface="微软雅黑" pitchFamily="34" charset="-122"/>
              </a:rPr>
              <a:t>不允许重复</a:t>
            </a:r>
          </a:p>
          <a:p>
            <a:pPr lvl="2">
              <a:defRPr/>
            </a:pPr>
            <a:r>
              <a:rPr lang="en-US" altLang="zh-CN" sz="1700" dirty="0" smtClean="0">
                <a:solidFill>
                  <a:schemeClr val="bg1"/>
                </a:solidFill>
                <a:latin typeface="微软雅黑" pitchFamily="34" charset="-122"/>
                <a:ea typeface="微软雅黑" pitchFamily="34" charset="-122"/>
              </a:rPr>
              <a:t>F[_]{ISV</a:t>
            </a:r>
            <a:r>
              <a:rPr lang="zh-CN" altLang="en-US" sz="1700" dirty="0" smtClean="0">
                <a:solidFill>
                  <a:schemeClr val="bg1"/>
                </a:solidFill>
                <a:latin typeface="微软雅黑" pitchFamily="34" charset="-122"/>
                <a:ea typeface="微软雅黑" pitchFamily="34" charset="-122"/>
              </a:rPr>
              <a:t>标识</a:t>
            </a:r>
            <a:r>
              <a:rPr lang="en-US" altLang="zh-CN" sz="1700" dirty="0" smtClean="0">
                <a:solidFill>
                  <a:schemeClr val="bg1"/>
                </a:solidFill>
                <a:latin typeface="微软雅黑" pitchFamily="34" charset="-122"/>
                <a:ea typeface="微软雅黑" pitchFamily="34" charset="-122"/>
              </a:rPr>
              <a:t>}_{</a:t>
            </a:r>
            <a:r>
              <a:rPr lang="zh-CN" altLang="en-US" sz="1700" dirty="0" smtClean="0">
                <a:solidFill>
                  <a:schemeClr val="bg1"/>
                </a:solidFill>
                <a:latin typeface="微软雅黑" pitchFamily="34" charset="-122"/>
                <a:ea typeface="微软雅黑" pitchFamily="34" charset="-122"/>
              </a:rPr>
              <a:t>元素含义</a:t>
            </a:r>
            <a:r>
              <a:rPr lang="en-US" altLang="zh-CN" sz="1700" dirty="0" smtClean="0">
                <a:solidFill>
                  <a:schemeClr val="bg1"/>
                </a:solidFill>
                <a:latin typeface="微软雅黑" pitchFamily="34" charset="-122"/>
                <a:ea typeface="微软雅黑" pitchFamily="34" charset="-122"/>
              </a:rPr>
              <a:t>}</a:t>
            </a:r>
            <a:r>
              <a:rPr lang="zh-CN" altLang="en-US" sz="1700" dirty="0" smtClean="0">
                <a:solidFill>
                  <a:schemeClr val="bg1"/>
                </a:solidFill>
                <a:latin typeface="微软雅黑" pitchFamily="34" charset="-122"/>
                <a:ea typeface="微软雅黑" pitchFamily="34" charset="-122"/>
              </a:rPr>
              <a:t>，如</a:t>
            </a:r>
            <a:r>
              <a:rPr lang="en-US" altLang="zh-CN" sz="1700" dirty="0" err="1" smtClean="0">
                <a:solidFill>
                  <a:schemeClr val="bg1"/>
                </a:solidFill>
                <a:latin typeface="微软雅黑" pitchFamily="34" charset="-122"/>
                <a:ea typeface="微软雅黑" pitchFamily="34" charset="-122"/>
              </a:rPr>
              <a:t>FLT_Qty</a:t>
            </a:r>
            <a:endParaRPr lang="zh-CN" altLang="en-US" sz="1700" dirty="0" smtClean="0">
              <a:solidFill>
                <a:schemeClr val="bg1"/>
              </a:solidFill>
              <a:latin typeface="微软雅黑" pitchFamily="34" charset="-122"/>
              <a:ea typeface="微软雅黑" pitchFamily="34" charset="-122"/>
            </a:endParaRPr>
          </a:p>
          <a:p>
            <a:pPr lvl="1">
              <a:defRPr/>
            </a:pPr>
            <a:r>
              <a:rPr lang="zh-CN" altLang="en-US" sz="1700" dirty="0" smtClean="0">
                <a:solidFill>
                  <a:schemeClr val="bg1"/>
                </a:solidFill>
                <a:latin typeface="微软雅黑" pitchFamily="34" charset="-122"/>
                <a:ea typeface="微软雅黑" pitchFamily="34" charset="-122"/>
              </a:rPr>
              <a:t>实体名</a:t>
            </a:r>
          </a:p>
          <a:p>
            <a:pPr lvl="2">
              <a:defRPr/>
            </a:pPr>
            <a:r>
              <a:rPr lang="zh-CN" altLang="en-US" sz="1700" dirty="0" smtClean="0">
                <a:solidFill>
                  <a:schemeClr val="bg1"/>
                </a:solidFill>
                <a:latin typeface="微软雅黑" pitchFamily="34" charset="-122"/>
                <a:ea typeface="微软雅黑" pitchFamily="34" charset="-122"/>
              </a:rPr>
              <a:t>不允许重复</a:t>
            </a:r>
          </a:p>
          <a:p>
            <a:pPr lvl="2">
              <a:defRPr/>
            </a:pPr>
            <a:r>
              <a:rPr lang="en-US" altLang="zh-CN" sz="1700" dirty="0" smtClean="0">
                <a:solidFill>
                  <a:schemeClr val="bg1"/>
                </a:solidFill>
                <a:latin typeface="微软雅黑" pitchFamily="34" charset="-122"/>
                <a:ea typeface="微软雅黑" pitchFamily="34" charset="-122"/>
              </a:rPr>
              <a:t>{ISV</a:t>
            </a:r>
            <a:r>
              <a:rPr lang="zh-CN" altLang="en-US" sz="1700" dirty="0" smtClean="0">
                <a:solidFill>
                  <a:schemeClr val="bg1"/>
                </a:solidFill>
                <a:latin typeface="微软雅黑" pitchFamily="34" charset="-122"/>
                <a:ea typeface="微软雅黑" pitchFamily="34" charset="-122"/>
              </a:rPr>
              <a:t>标识</a:t>
            </a:r>
            <a:r>
              <a:rPr lang="en-US" altLang="zh-CN" sz="1700" dirty="0" smtClean="0">
                <a:solidFill>
                  <a:schemeClr val="bg1"/>
                </a:solidFill>
                <a:latin typeface="微软雅黑" pitchFamily="34" charset="-122"/>
                <a:ea typeface="微软雅黑" pitchFamily="34" charset="-122"/>
              </a:rPr>
              <a:t>}_{</a:t>
            </a:r>
            <a:r>
              <a:rPr lang="zh-CN" altLang="en-US" sz="1700" dirty="0" smtClean="0">
                <a:solidFill>
                  <a:schemeClr val="bg1"/>
                </a:solidFill>
                <a:latin typeface="微软雅黑" pitchFamily="34" charset="-122"/>
                <a:ea typeface="微软雅黑" pitchFamily="34" charset="-122"/>
              </a:rPr>
              <a:t>元素含义</a:t>
            </a:r>
            <a:r>
              <a:rPr lang="en-US" altLang="zh-CN" sz="1700" dirty="0" smtClean="0">
                <a:solidFill>
                  <a:schemeClr val="bg1"/>
                </a:solidFill>
                <a:latin typeface="微软雅黑" pitchFamily="34" charset="-122"/>
                <a:ea typeface="微软雅黑" pitchFamily="34" charset="-122"/>
              </a:rPr>
              <a:t>}</a:t>
            </a:r>
            <a:r>
              <a:rPr lang="zh-CN" altLang="en-US" sz="1700" dirty="0" smtClean="0">
                <a:solidFill>
                  <a:schemeClr val="bg1"/>
                </a:solidFill>
                <a:latin typeface="微软雅黑" pitchFamily="34" charset="-122"/>
                <a:ea typeface="微软雅黑" pitchFamily="34" charset="-122"/>
              </a:rPr>
              <a:t>，如</a:t>
            </a:r>
            <a:r>
              <a:rPr lang="en-US" altLang="zh-CN" sz="1700" dirty="0" err="1" smtClean="0">
                <a:solidFill>
                  <a:schemeClr val="bg1"/>
                </a:solidFill>
                <a:latin typeface="微软雅黑" pitchFamily="34" charset="-122"/>
                <a:ea typeface="微软雅黑" pitchFamily="34" charset="-122"/>
              </a:rPr>
              <a:t>LT_Qty</a:t>
            </a:r>
            <a:endParaRPr lang="zh-CN" altLang="en-US" sz="17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4432893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663956"/>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数据库规范</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3" name="内容占位符 3"/>
          <p:cNvSpPr txBox="1">
            <a:spLocks/>
          </p:cNvSpPr>
          <p:nvPr/>
        </p:nvSpPr>
        <p:spPr>
          <a:xfrm>
            <a:off x="395288" y="989013"/>
            <a:ext cx="8334375" cy="5137150"/>
          </a:xfrm>
          <a:prstGeom prst="rect">
            <a:avLst/>
          </a:prstGeom>
        </p:spPr>
        <p:txBody>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gn="just">
              <a:buBlip>
                <a:blip r:embed="rId3"/>
              </a:buBlip>
              <a:defRPr/>
            </a:pPr>
            <a:r>
              <a:rPr lang="zh-CN" altLang="en-US" sz="1800" kern="100" dirty="0">
                <a:solidFill>
                  <a:schemeClr val="bg1"/>
                </a:solidFill>
                <a:latin typeface="微软雅黑" pitchFamily="34" charset="-122"/>
                <a:ea typeface="微软雅黑" pitchFamily="34" charset="-122"/>
              </a:rPr>
              <a:t>数据库对象规范</a:t>
            </a:r>
          </a:p>
          <a:p>
            <a:pPr lvl="1">
              <a:defRPr/>
            </a:pPr>
            <a:r>
              <a:rPr lang="zh-CN" altLang="en-US" dirty="0" smtClean="0">
                <a:solidFill>
                  <a:schemeClr val="bg1"/>
                </a:solidFill>
              </a:rPr>
              <a:t>避免扩展冲突</a:t>
            </a:r>
          </a:p>
          <a:p>
            <a:pPr lvl="1">
              <a:defRPr/>
            </a:pPr>
            <a:r>
              <a:rPr lang="zh-CN" altLang="en-US" dirty="0" smtClean="0">
                <a:solidFill>
                  <a:schemeClr val="bg1"/>
                </a:solidFill>
              </a:rPr>
              <a:t>函数、触发器不建议使用</a:t>
            </a:r>
          </a:p>
          <a:p>
            <a:pPr marL="342900" indent="-342900" algn="just">
              <a:buBlip>
                <a:blip r:embed="rId3"/>
              </a:buBlip>
              <a:defRPr/>
            </a:pPr>
            <a:r>
              <a:rPr lang="zh-CN" altLang="en-US" sz="1800" kern="100" dirty="0">
                <a:solidFill>
                  <a:schemeClr val="bg1"/>
                </a:solidFill>
                <a:latin typeface="微软雅黑" pitchFamily="34" charset="-122"/>
                <a:ea typeface="微软雅黑" pitchFamily="34" charset="-122"/>
              </a:rPr>
              <a:t>数据类型规范</a:t>
            </a:r>
          </a:p>
          <a:p>
            <a:pPr lvl="1">
              <a:defRPr/>
            </a:pPr>
            <a:r>
              <a:rPr lang="zh-CN" altLang="en-US" dirty="0" smtClean="0">
                <a:solidFill>
                  <a:schemeClr val="bg1"/>
                </a:solidFill>
              </a:rPr>
              <a:t>建议采用的字段类型</a:t>
            </a:r>
          </a:p>
          <a:p>
            <a:pPr lvl="2">
              <a:defRPr/>
            </a:pPr>
            <a:r>
              <a:rPr lang="en-US" altLang="zh-CN" dirty="0" smtClean="0">
                <a:solidFill>
                  <a:schemeClr val="bg1"/>
                </a:solidFill>
                <a:latin typeface="微软雅黑" pitchFamily="34" charset="-122"/>
                <a:ea typeface="微软雅黑" pitchFamily="34" charset="-122"/>
              </a:rPr>
              <a:t>CHAR  			NCHAR</a:t>
            </a:r>
          </a:p>
          <a:p>
            <a:pPr lvl="2">
              <a:defRPr/>
            </a:pPr>
            <a:r>
              <a:rPr lang="en-US" altLang="zh-CN" dirty="0" smtClean="0">
                <a:solidFill>
                  <a:schemeClr val="bg1"/>
                </a:solidFill>
                <a:latin typeface="微软雅黑" pitchFamily="34" charset="-122"/>
                <a:ea typeface="微软雅黑" pitchFamily="34" charset="-122"/>
              </a:rPr>
              <a:t>VARCHAR		NVARCHAR</a:t>
            </a:r>
          </a:p>
          <a:p>
            <a:pPr lvl="2">
              <a:defRPr/>
            </a:pPr>
            <a:r>
              <a:rPr lang="en-US" altLang="zh-CN" dirty="0" smtClean="0">
                <a:solidFill>
                  <a:schemeClr val="bg1"/>
                </a:solidFill>
                <a:latin typeface="微软雅黑" pitchFamily="34" charset="-122"/>
                <a:ea typeface="微软雅黑" pitchFamily="34" charset="-122"/>
              </a:rPr>
              <a:t>BLOB				NCLOB</a:t>
            </a:r>
          </a:p>
          <a:p>
            <a:pPr lvl="2">
              <a:defRPr/>
            </a:pPr>
            <a:r>
              <a:rPr lang="en-US" altLang="zh-CN" dirty="0" smtClean="0">
                <a:solidFill>
                  <a:schemeClr val="bg1"/>
                </a:solidFill>
                <a:latin typeface="微软雅黑" pitchFamily="34" charset="-122"/>
                <a:ea typeface="微软雅黑" pitchFamily="34" charset="-122"/>
              </a:rPr>
              <a:t>SMALLINT		INT</a:t>
            </a:r>
          </a:p>
          <a:p>
            <a:pPr lvl="2">
              <a:defRPr/>
            </a:pPr>
            <a:r>
              <a:rPr lang="en-US" altLang="zh-CN" dirty="0" smtClean="0">
                <a:solidFill>
                  <a:schemeClr val="bg1"/>
                </a:solidFill>
                <a:latin typeface="微软雅黑" pitchFamily="34" charset="-122"/>
                <a:ea typeface="微软雅黑" pitchFamily="34" charset="-122"/>
              </a:rPr>
              <a:t>DECIMAL</a:t>
            </a:r>
          </a:p>
          <a:p>
            <a:pPr lvl="2">
              <a:defRPr/>
            </a:pPr>
            <a:r>
              <a:rPr lang="en-US" altLang="zh-CN" dirty="0" smtClean="0">
                <a:solidFill>
                  <a:schemeClr val="bg1"/>
                </a:solidFill>
                <a:latin typeface="微软雅黑" pitchFamily="34" charset="-122"/>
                <a:ea typeface="微软雅黑" pitchFamily="34" charset="-122"/>
              </a:rPr>
              <a:t>DATETIME</a:t>
            </a:r>
            <a:endParaRPr lang="en-US" dirty="0" smtClean="0">
              <a:solidFill>
                <a:schemeClr val="bg1"/>
              </a:solidFill>
            </a:endParaRPr>
          </a:p>
        </p:txBody>
      </p:sp>
    </p:spTree>
    <p:extLst>
      <p:ext uri="{BB962C8B-B14F-4D97-AF65-F5344CB8AC3E}">
        <p14:creationId xmlns:p14="http://schemas.microsoft.com/office/powerpoint/2010/main" val="32400798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663956"/>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数据库规范</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5" name="内容占位符 3"/>
          <p:cNvSpPr txBox="1">
            <a:spLocks/>
          </p:cNvSpPr>
          <p:nvPr/>
        </p:nvSpPr>
        <p:spPr>
          <a:xfrm>
            <a:off x="428625" y="1000125"/>
            <a:ext cx="8334375" cy="5137150"/>
          </a:xfrm>
          <a:prstGeom prst="rect">
            <a:avLst/>
          </a:prstGeom>
        </p:spPr>
        <p:txBody>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gn="just">
              <a:buBlip>
                <a:blip r:embed="rId3"/>
              </a:buBlip>
              <a:defRPr/>
            </a:pPr>
            <a:r>
              <a:rPr lang="zh-CN" altLang="en-US" sz="1800" kern="100" dirty="0">
                <a:solidFill>
                  <a:schemeClr val="bg1"/>
                </a:solidFill>
                <a:latin typeface="微软雅黑" pitchFamily="34" charset="-122"/>
                <a:ea typeface="微软雅黑" pitchFamily="34" charset="-122"/>
              </a:rPr>
              <a:t>数据类型对应关系</a:t>
            </a:r>
          </a:p>
        </p:txBody>
      </p:sp>
      <p:graphicFrame>
        <p:nvGraphicFramePr>
          <p:cNvPr id="6" name="表格 5"/>
          <p:cNvGraphicFramePr>
            <a:graphicFrameLocks noGrp="1"/>
          </p:cNvGraphicFramePr>
          <p:nvPr>
            <p:extLst>
              <p:ext uri="{D42A27DB-BD31-4B8C-83A1-F6EECF244321}">
                <p14:modId xmlns:p14="http://schemas.microsoft.com/office/powerpoint/2010/main" val="2851579607"/>
              </p:ext>
            </p:extLst>
          </p:nvPr>
        </p:nvGraphicFramePr>
        <p:xfrm>
          <a:off x="714375" y="1684338"/>
          <a:ext cx="7786688" cy="3297233"/>
        </p:xfrm>
        <a:graphic>
          <a:graphicData uri="http://schemas.openxmlformats.org/drawingml/2006/table">
            <a:tbl>
              <a:tblPr firstRow="1" bandRow="1">
                <a:tableStyleId>{5C22544A-7EE6-4342-B048-85BDC9FD1C3A}</a:tableStyleId>
              </a:tblPr>
              <a:tblGrid>
                <a:gridCol w="1698914"/>
                <a:gridCol w="2052854"/>
                <a:gridCol w="1982066"/>
                <a:gridCol w="2052854"/>
              </a:tblGrid>
              <a:tr h="370877">
                <a:tc>
                  <a:txBody>
                    <a:bodyPr/>
                    <a:lstStyle/>
                    <a:p>
                      <a:pPr marL="0" algn="ctr" defTabSz="914400" rtl="0" eaLnBrk="1" fontAlgn="ctr" latinLnBrk="0" hangingPunct="1"/>
                      <a:r>
                        <a:rPr lang="zh-CN" altLang="en-US" sz="1600" b="1" kern="1200" dirty="0" smtClean="0">
                          <a:solidFill>
                            <a:schemeClr val="bg1"/>
                          </a:solidFill>
                          <a:latin typeface="微软雅黑" pitchFamily="34" charset="-122"/>
                          <a:ea typeface="微软雅黑" pitchFamily="34" charset="-122"/>
                          <a:cs typeface="+mn-cs"/>
                        </a:rPr>
                        <a:t>数据类型</a:t>
                      </a:r>
                    </a:p>
                  </a:txBody>
                  <a:tcPr marL="68580" marR="68580" marT="0" marB="0"/>
                </a:tc>
                <a:tc>
                  <a:txBody>
                    <a:bodyPr/>
                    <a:lstStyle/>
                    <a:p>
                      <a:pPr marL="0" algn="ctr" defTabSz="914400" rtl="0" eaLnBrk="1" fontAlgn="ctr" latinLnBrk="0" hangingPunct="1"/>
                      <a:r>
                        <a:rPr lang="zh-CN" altLang="en-US" sz="1600" b="1" kern="1200" dirty="0" smtClean="0">
                          <a:solidFill>
                            <a:schemeClr val="bg1"/>
                          </a:solidFill>
                          <a:latin typeface="微软雅黑" pitchFamily="34" charset="-122"/>
                          <a:ea typeface="微软雅黑" pitchFamily="34" charset="-122"/>
                          <a:cs typeface="+mn-cs"/>
                        </a:rPr>
                        <a:t>长度</a:t>
                      </a:r>
                    </a:p>
                  </a:txBody>
                  <a:tcPr marL="68580" marR="68580" marT="0" marB="0"/>
                </a:tc>
                <a:tc>
                  <a:txBody>
                    <a:bodyPr/>
                    <a:lstStyle/>
                    <a:p>
                      <a:pPr marL="0" algn="ctr" defTabSz="914400" rtl="0" eaLnBrk="1" fontAlgn="ctr" latinLnBrk="0" hangingPunct="1"/>
                      <a:r>
                        <a:rPr lang="en-US" altLang="en-US" sz="1600" b="1" kern="1200" dirty="0" err="1" smtClean="0">
                          <a:solidFill>
                            <a:schemeClr val="bg1"/>
                          </a:solidFill>
                          <a:latin typeface="微软雅黑" pitchFamily="34" charset="-122"/>
                          <a:ea typeface="微软雅黑" pitchFamily="34" charset="-122"/>
                          <a:cs typeface="+mn-cs"/>
                        </a:rPr>
                        <a:t>Sql</a:t>
                      </a:r>
                      <a:r>
                        <a:rPr lang="en-US" altLang="en-US" sz="1600" b="1" kern="1200" dirty="0" smtClean="0">
                          <a:solidFill>
                            <a:schemeClr val="bg1"/>
                          </a:solidFill>
                          <a:latin typeface="微软雅黑" pitchFamily="34" charset="-122"/>
                          <a:ea typeface="微软雅黑" pitchFamily="34" charset="-122"/>
                          <a:cs typeface="+mn-cs"/>
                        </a:rPr>
                        <a:t> server</a:t>
                      </a:r>
                      <a:endParaRPr lang="zh-CN" altLang="en-US" sz="1600" b="1" kern="1200" dirty="0" smtClean="0">
                        <a:solidFill>
                          <a:schemeClr val="bg1"/>
                        </a:solidFill>
                        <a:latin typeface="微软雅黑" pitchFamily="34" charset="-122"/>
                        <a:ea typeface="微软雅黑" pitchFamily="34" charset="-122"/>
                        <a:cs typeface="+mn-cs"/>
                      </a:endParaRPr>
                    </a:p>
                  </a:txBody>
                  <a:tcPr marL="68580" marR="68580" marT="0" marB="0"/>
                </a:tc>
                <a:tc>
                  <a:txBody>
                    <a:bodyPr/>
                    <a:lstStyle/>
                    <a:p>
                      <a:pPr marL="0" algn="ctr" defTabSz="914400" rtl="0" eaLnBrk="1" fontAlgn="ctr" latinLnBrk="0" hangingPunct="1"/>
                      <a:r>
                        <a:rPr lang="en-US" altLang="en-US" sz="1600" b="1" kern="1200" dirty="0" smtClean="0">
                          <a:solidFill>
                            <a:schemeClr val="bg1"/>
                          </a:solidFill>
                          <a:latin typeface="微软雅黑" pitchFamily="34" charset="-122"/>
                          <a:ea typeface="微软雅黑" pitchFamily="34" charset="-122"/>
                          <a:cs typeface="+mn-cs"/>
                        </a:rPr>
                        <a:t>Oracle</a:t>
                      </a:r>
                      <a:endParaRPr lang="zh-CN" altLang="en-US" sz="1600" b="1" kern="1200" dirty="0" smtClean="0">
                        <a:solidFill>
                          <a:schemeClr val="bg1"/>
                        </a:solidFill>
                        <a:latin typeface="微软雅黑" pitchFamily="34" charset="-122"/>
                        <a:ea typeface="微软雅黑" pitchFamily="34" charset="-122"/>
                        <a:cs typeface="+mn-cs"/>
                      </a:endParaRPr>
                    </a:p>
                  </a:txBody>
                  <a:tcPr marL="68580" marR="68580" marT="0" marB="0"/>
                </a:tc>
              </a:tr>
              <a:tr h="243863">
                <a:tc>
                  <a:txBody>
                    <a:bodyPr/>
                    <a:lstStyle/>
                    <a:p>
                      <a:r>
                        <a:rPr lang="en-US" sz="1600" kern="100" dirty="0">
                          <a:solidFill>
                            <a:srgbClr val="0000FF"/>
                          </a:solidFill>
                          <a:latin typeface="微软雅黑" pitchFamily="34" charset="-122"/>
                          <a:ea typeface="微软雅黑" pitchFamily="34" charset="-122"/>
                          <a:cs typeface="Times New Roman"/>
                        </a:rPr>
                        <a:t>CHAR</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[1,254]</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CHAR[(n)]</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CHAR[(n)]</a:t>
                      </a:r>
                      <a:endParaRPr lang="zh-CN" sz="1600" kern="100" dirty="0">
                        <a:latin typeface="微软雅黑" pitchFamily="34" charset="-122"/>
                        <a:ea typeface="微软雅黑" pitchFamily="34" charset="-122"/>
                        <a:cs typeface="Times New Roman"/>
                      </a:endParaRPr>
                    </a:p>
                  </a:txBody>
                  <a:tcPr marL="68580" marR="68580" marT="0" marB="0"/>
                </a:tc>
              </a:tr>
              <a:tr h="243863">
                <a:tc>
                  <a:txBody>
                    <a:bodyPr/>
                    <a:lstStyle/>
                    <a:p>
                      <a:r>
                        <a:rPr lang="en-US" sz="1600" kern="100" dirty="0">
                          <a:solidFill>
                            <a:srgbClr val="0000FF"/>
                          </a:solidFill>
                          <a:latin typeface="微软雅黑" pitchFamily="34" charset="-122"/>
                          <a:ea typeface="微软雅黑" pitchFamily="34" charset="-122"/>
                          <a:cs typeface="Times New Roman"/>
                        </a:rPr>
                        <a:t>VARCHAR</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[1,4000]</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a:latin typeface="微软雅黑" pitchFamily="34" charset="-122"/>
                          <a:ea typeface="微软雅黑" pitchFamily="34" charset="-122"/>
                          <a:cs typeface="Times New Roman"/>
                        </a:rPr>
                        <a:t>VARCHAR[(n)]</a:t>
                      </a:r>
                      <a:endParaRPr lang="zh-CN" sz="1600" kern="10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VARCHAR2(n)</a:t>
                      </a:r>
                      <a:endParaRPr lang="zh-CN" sz="1600" kern="100" dirty="0">
                        <a:latin typeface="微软雅黑" pitchFamily="34" charset="-122"/>
                        <a:ea typeface="微软雅黑" pitchFamily="34" charset="-122"/>
                        <a:cs typeface="Times New Roman"/>
                      </a:endParaRPr>
                    </a:p>
                  </a:txBody>
                  <a:tcPr marL="68580" marR="68580" marT="0" marB="0"/>
                </a:tc>
              </a:tr>
              <a:tr h="243863">
                <a:tc>
                  <a:txBody>
                    <a:bodyPr/>
                    <a:lstStyle/>
                    <a:p>
                      <a:r>
                        <a:rPr lang="en-US" sz="1600" kern="100" dirty="0">
                          <a:solidFill>
                            <a:srgbClr val="0000FF"/>
                          </a:solidFill>
                          <a:latin typeface="微软雅黑" pitchFamily="34" charset="-122"/>
                          <a:ea typeface="微软雅黑" pitchFamily="34" charset="-122"/>
                          <a:cs typeface="Times New Roman"/>
                        </a:rPr>
                        <a:t>NCHAR</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[1,2000]</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a:latin typeface="微软雅黑" pitchFamily="34" charset="-122"/>
                          <a:ea typeface="微软雅黑" pitchFamily="34" charset="-122"/>
                          <a:cs typeface="Times New Roman"/>
                        </a:rPr>
                        <a:t>NCHAR[(n)]</a:t>
                      </a:r>
                      <a:endParaRPr lang="zh-CN" sz="1600" kern="10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NCHAR[(n)]</a:t>
                      </a:r>
                      <a:endParaRPr lang="zh-CN" sz="1600" kern="100" dirty="0">
                        <a:latin typeface="微软雅黑" pitchFamily="34" charset="-122"/>
                        <a:ea typeface="微软雅黑" pitchFamily="34" charset="-122"/>
                        <a:cs typeface="Times New Roman"/>
                      </a:endParaRPr>
                    </a:p>
                  </a:txBody>
                  <a:tcPr marL="68580" marR="68580" marT="0" marB="0"/>
                </a:tc>
              </a:tr>
              <a:tr h="243863">
                <a:tc>
                  <a:txBody>
                    <a:bodyPr/>
                    <a:lstStyle/>
                    <a:p>
                      <a:r>
                        <a:rPr lang="en-US" sz="1600" kern="100">
                          <a:solidFill>
                            <a:srgbClr val="0000FF"/>
                          </a:solidFill>
                          <a:latin typeface="微软雅黑" pitchFamily="34" charset="-122"/>
                          <a:ea typeface="微软雅黑" pitchFamily="34" charset="-122"/>
                          <a:cs typeface="Times New Roman"/>
                        </a:rPr>
                        <a:t>NVARCHAR</a:t>
                      </a:r>
                      <a:endParaRPr lang="zh-CN" sz="1600" kern="10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[1,4000]</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a:latin typeface="微软雅黑" pitchFamily="34" charset="-122"/>
                          <a:ea typeface="微软雅黑" pitchFamily="34" charset="-122"/>
                          <a:cs typeface="Times New Roman"/>
                        </a:rPr>
                        <a:t>NVARCHAR[(n)]</a:t>
                      </a:r>
                      <a:endParaRPr lang="zh-CN" sz="1600" kern="10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NVARCHAR2(n)</a:t>
                      </a:r>
                      <a:endParaRPr lang="zh-CN" sz="1600" kern="100" dirty="0">
                        <a:latin typeface="微软雅黑" pitchFamily="34" charset="-122"/>
                        <a:ea typeface="微软雅黑" pitchFamily="34" charset="-122"/>
                        <a:cs typeface="Times New Roman"/>
                      </a:endParaRPr>
                    </a:p>
                  </a:txBody>
                  <a:tcPr marL="68580" marR="68580" marT="0" marB="0"/>
                </a:tc>
              </a:tr>
              <a:tr h="243863">
                <a:tc>
                  <a:txBody>
                    <a:bodyPr/>
                    <a:lstStyle/>
                    <a:p>
                      <a:r>
                        <a:rPr lang="en-US" sz="1600" kern="100" dirty="0">
                          <a:solidFill>
                            <a:srgbClr val="0000FF"/>
                          </a:solidFill>
                          <a:latin typeface="微软雅黑" pitchFamily="34" charset="-122"/>
                          <a:ea typeface="微软雅黑" pitchFamily="34" charset="-122"/>
                          <a:cs typeface="Times New Roman"/>
                        </a:rPr>
                        <a:t>BLOB</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[1,]</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IMAGE</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BLOB</a:t>
                      </a:r>
                      <a:endParaRPr lang="zh-CN" sz="1600" kern="100" dirty="0">
                        <a:latin typeface="微软雅黑" pitchFamily="34" charset="-122"/>
                        <a:ea typeface="微软雅黑" pitchFamily="34" charset="-122"/>
                        <a:cs typeface="Times New Roman"/>
                      </a:endParaRPr>
                    </a:p>
                  </a:txBody>
                  <a:tcPr marL="68580" marR="68580" marT="0" marB="0"/>
                </a:tc>
              </a:tr>
              <a:tr h="243863">
                <a:tc>
                  <a:txBody>
                    <a:bodyPr/>
                    <a:lstStyle/>
                    <a:p>
                      <a:r>
                        <a:rPr lang="en-US" sz="1600" kern="100" dirty="0">
                          <a:solidFill>
                            <a:srgbClr val="0000FF"/>
                          </a:solidFill>
                          <a:latin typeface="微软雅黑" pitchFamily="34" charset="-122"/>
                          <a:ea typeface="微软雅黑" pitchFamily="34" charset="-122"/>
                          <a:cs typeface="Times New Roman"/>
                        </a:rPr>
                        <a:t>NCLOB</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[1,]</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NTEXT</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NCLOB</a:t>
                      </a:r>
                      <a:endParaRPr lang="zh-CN" sz="1600" kern="100" dirty="0">
                        <a:latin typeface="微软雅黑" pitchFamily="34" charset="-122"/>
                        <a:ea typeface="微软雅黑" pitchFamily="34" charset="-122"/>
                        <a:cs typeface="Times New Roman"/>
                      </a:endParaRPr>
                    </a:p>
                  </a:txBody>
                  <a:tcPr marL="68580" marR="68580" marT="0" marB="0"/>
                </a:tc>
              </a:tr>
              <a:tr h="243863">
                <a:tc>
                  <a:txBody>
                    <a:bodyPr/>
                    <a:lstStyle/>
                    <a:p>
                      <a:r>
                        <a:rPr lang="en-US" sz="1600" kern="100">
                          <a:solidFill>
                            <a:srgbClr val="0000FF"/>
                          </a:solidFill>
                          <a:latin typeface="微软雅黑" pitchFamily="34" charset="-122"/>
                          <a:ea typeface="微软雅黑" pitchFamily="34" charset="-122"/>
                          <a:cs typeface="Times New Roman"/>
                        </a:rPr>
                        <a:t>INT</a:t>
                      </a:r>
                      <a:r>
                        <a:rPr lang="en-US" sz="1600" kern="100">
                          <a:latin typeface="微软雅黑" pitchFamily="34" charset="-122"/>
                          <a:ea typeface="微软雅黑" pitchFamily="34" charset="-122"/>
                          <a:cs typeface="Times New Roman"/>
                        </a:rPr>
                        <a:t>,</a:t>
                      </a:r>
                      <a:r>
                        <a:rPr lang="en-US" sz="1600" kern="100">
                          <a:solidFill>
                            <a:srgbClr val="0000FF"/>
                          </a:solidFill>
                          <a:latin typeface="微软雅黑" pitchFamily="34" charset="-122"/>
                          <a:ea typeface="微软雅黑" pitchFamily="34" charset="-122"/>
                          <a:cs typeface="Times New Roman"/>
                        </a:rPr>
                        <a:t>INTEGER</a:t>
                      </a:r>
                      <a:endParaRPr lang="zh-CN" sz="1600" kern="100">
                        <a:latin typeface="微软雅黑" pitchFamily="34" charset="-122"/>
                        <a:ea typeface="微软雅黑" pitchFamily="34" charset="-122"/>
                        <a:cs typeface="Times New Roman"/>
                      </a:endParaRPr>
                    </a:p>
                  </a:txBody>
                  <a:tcPr marL="68580" marR="68580" marT="0" marB="0"/>
                </a:tc>
                <a:tc>
                  <a:txBody>
                    <a:bodyPr/>
                    <a:lstStyle/>
                    <a:p>
                      <a:r>
                        <a:rPr lang="en-US" sz="1600" kern="100">
                          <a:latin typeface="微软雅黑" pitchFamily="34" charset="-122"/>
                          <a:ea typeface="微软雅黑" pitchFamily="34" charset="-122"/>
                          <a:cs typeface="Times New Roman"/>
                        </a:rPr>
                        <a:t>[-2^31,2~31-1]</a:t>
                      </a:r>
                      <a:endParaRPr lang="zh-CN" sz="1600" kern="10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INT</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NUMBER(10)</a:t>
                      </a:r>
                      <a:endParaRPr lang="zh-CN" sz="1600" kern="100" dirty="0">
                        <a:latin typeface="微软雅黑" pitchFamily="34" charset="-122"/>
                        <a:ea typeface="微软雅黑" pitchFamily="34" charset="-122"/>
                        <a:cs typeface="Times New Roman"/>
                      </a:endParaRPr>
                    </a:p>
                  </a:txBody>
                  <a:tcPr marL="68580" marR="68580" marT="0" marB="0"/>
                </a:tc>
              </a:tr>
              <a:tr h="243863">
                <a:tc>
                  <a:txBody>
                    <a:bodyPr/>
                    <a:lstStyle/>
                    <a:p>
                      <a:r>
                        <a:rPr lang="en-US" sz="1600" kern="100">
                          <a:solidFill>
                            <a:srgbClr val="0000FF"/>
                          </a:solidFill>
                          <a:latin typeface="微软雅黑" pitchFamily="34" charset="-122"/>
                          <a:ea typeface="微软雅黑" pitchFamily="34" charset="-122"/>
                          <a:cs typeface="Times New Roman"/>
                        </a:rPr>
                        <a:t>SMALLINT</a:t>
                      </a:r>
                      <a:endParaRPr lang="zh-CN" sz="1600" kern="100">
                        <a:latin typeface="微软雅黑" pitchFamily="34" charset="-122"/>
                        <a:ea typeface="微软雅黑" pitchFamily="34" charset="-122"/>
                        <a:cs typeface="Times New Roman"/>
                      </a:endParaRPr>
                    </a:p>
                  </a:txBody>
                  <a:tcPr marL="68580" marR="68580" marT="0" marB="0"/>
                </a:tc>
                <a:tc>
                  <a:txBody>
                    <a:bodyPr/>
                    <a:lstStyle/>
                    <a:p>
                      <a:endParaRPr lang="en-US" sz="1600" kern="10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SMALLINT </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NUMBER </a:t>
                      </a:r>
                      <a:r>
                        <a:rPr lang="en-US" sz="1600" kern="100" dirty="0" smtClean="0">
                          <a:latin typeface="微软雅黑" pitchFamily="34" charset="-122"/>
                          <a:ea typeface="微软雅黑" pitchFamily="34" charset="-122"/>
                          <a:cs typeface="Times New Roman"/>
                        </a:rPr>
                        <a:t>(</a:t>
                      </a:r>
                      <a:r>
                        <a:rPr lang="en-US" altLang="zh-CN" sz="1600" kern="100" dirty="0" smtClean="0">
                          <a:latin typeface="微软雅黑" pitchFamily="34" charset="-122"/>
                          <a:ea typeface="微软雅黑" pitchFamily="34" charset="-122"/>
                          <a:cs typeface="Times New Roman"/>
                        </a:rPr>
                        <a:t>5</a:t>
                      </a:r>
                      <a:r>
                        <a:rPr lang="en-US" sz="1600" kern="100" dirty="0" smtClean="0">
                          <a:latin typeface="微软雅黑" pitchFamily="34" charset="-122"/>
                          <a:ea typeface="微软雅黑" pitchFamily="34" charset="-122"/>
                          <a:cs typeface="Times New Roman"/>
                        </a:rPr>
                        <a:t>) </a:t>
                      </a:r>
                      <a:endParaRPr lang="zh-CN" sz="1600" kern="100" dirty="0">
                        <a:latin typeface="微软雅黑" pitchFamily="34" charset="-122"/>
                        <a:ea typeface="微软雅黑" pitchFamily="34" charset="-122"/>
                        <a:cs typeface="Times New Roman"/>
                      </a:endParaRPr>
                    </a:p>
                  </a:txBody>
                  <a:tcPr marL="68580" marR="68580" marT="0" marB="0"/>
                </a:tc>
              </a:tr>
              <a:tr h="243863">
                <a:tc>
                  <a:txBody>
                    <a:bodyPr/>
                    <a:lstStyle/>
                    <a:p>
                      <a:r>
                        <a:rPr lang="en-US" sz="1600" kern="100" dirty="0">
                          <a:solidFill>
                            <a:srgbClr val="0000FF"/>
                          </a:solidFill>
                          <a:latin typeface="微软雅黑" pitchFamily="34" charset="-122"/>
                          <a:ea typeface="微软雅黑" pitchFamily="34" charset="-122"/>
                          <a:cs typeface="Times New Roman"/>
                        </a:rPr>
                        <a:t>DATETIME</a:t>
                      </a:r>
                      <a:endParaRPr lang="zh-CN" sz="1600" kern="100" dirty="0">
                        <a:latin typeface="微软雅黑" pitchFamily="34" charset="-122"/>
                        <a:ea typeface="微软雅黑" pitchFamily="34" charset="-122"/>
                        <a:cs typeface="Times New Roman"/>
                      </a:endParaRPr>
                    </a:p>
                  </a:txBody>
                  <a:tcPr marL="68580" marR="68580" marT="0" marB="0"/>
                </a:tc>
                <a:tc>
                  <a:txBody>
                    <a:bodyPr/>
                    <a:lstStyle/>
                    <a:p>
                      <a:endParaRPr lang="en-US" sz="1600" kern="10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DATETIME</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DATE</a:t>
                      </a:r>
                      <a:endParaRPr lang="zh-CN" sz="1600" kern="100" dirty="0">
                        <a:latin typeface="微软雅黑" pitchFamily="34" charset="-122"/>
                        <a:ea typeface="微软雅黑" pitchFamily="34" charset="-122"/>
                        <a:cs typeface="Times New Roman"/>
                      </a:endParaRPr>
                    </a:p>
                  </a:txBody>
                  <a:tcPr marL="68580" marR="68580" marT="0" marB="0"/>
                </a:tc>
              </a:tr>
              <a:tr h="243863">
                <a:tc>
                  <a:txBody>
                    <a:bodyPr/>
                    <a:lstStyle/>
                    <a:p>
                      <a:r>
                        <a:rPr lang="en-US" sz="1600" kern="100">
                          <a:solidFill>
                            <a:srgbClr val="0000FF"/>
                          </a:solidFill>
                          <a:latin typeface="微软雅黑" pitchFamily="34" charset="-122"/>
                          <a:ea typeface="微软雅黑" pitchFamily="34" charset="-122"/>
                          <a:cs typeface="Times New Roman"/>
                        </a:rPr>
                        <a:t>BIGINT</a:t>
                      </a:r>
                      <a:endParaRPr lang="zh-CN" sz="1600" kern="100">
                        <a:latin typeface="微软雅黑" pitchFamily="34" charset="-122"/>
                        <a:ea typeface="微软雅黑" pitchFamily="34" charset="-122"/>
                        <a:cs typeface="Times New Roman"/>
                      </a:endParaRPr>
                    </a:p>
                  </a:txBody>
                  <a:tcPr marL="68580" marR="68580" marT="0" marB="0"/>
                </a:tc>
                <a:tc>
                  <a:txBody>
                    <a:bodyPr/>
                    <a:lstStyle/>
                    <a:p>
                      <a:r>
                        <a:rPr lang="en-US" sz="1600" kern="100">
                          <a:latin typeface="微软雅黑" pitchFamily="34" charset="-122"/>
                          <a:ea typeface="微软雅黑" pitchFamily="34" charset="-122"/>
                          <a:cs typeface="Times New Roman"/>
                        </a:rPr>
                        <a:t>[-2^63,2^63-1]</a:t>
                      </a:r>
                      <a:endParaRPr lang="zh-CN" sz="1600" kern="10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BIGINT</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NUMBER(19)</a:t>
                      </a:r>
                      <a:endParaRPr lang="zh-CN" sz="1600" kern="100" dirty="0">
                        <a:latin typeface="微软雅黑" pitchFamily="34" charset="-122"/>
                        <a:ea typeface="微软雅黑" pitchFamily="34" charset="-122"/>
                        <a:cs typeface="Times New Roman"/>
                      </a:endParaRPr>
                    </a:p>
                  </a:txBody>
                  <a:tcPr marL="68580" marR="68580" marT="0" marB="0"/>
                </a:tc>
              </a:tr>
              <a:tr h="243863">
                <a:tc>
                  <a:txBody>
                    <a:bodyPr/>
                    <a:lstStyle/>
                    <a:p>
                      <a:r>
                        <a:rPr lang="en-US" sz="1600" kern="100" dirty="0">
                          <a:solidFill>
                            <a:srgbClr val="0000FF"/>
                          </a:solidFill>
                          <a:latin typeface="微软雅黑" pitchFamily="34" charset="-122"/>
                          <a:ea typeface="微软雅黑" pitchFamily="34" charset="-122"/>
                          <a:cs typeface="Times New Roman"/>
                        </a:rPr>
                        <a:t>NUMERIC</a:t>
                      </a:r>
                      <a:endParaRPr lang="zh-CN" sz="1600" kern="100" dirty="0">
                        <a:latin typeface="微软雅黑" pitchFamily="34" charset="-122"/>
                        <a:ea typeface="微软雅黑" pitchFamily="34" charset="-122"/>
                        <a:cs typeface="Times New Roman"/>
                      </a:endParaRPr>
                    </a:p>
                  </a:txBody>
                  <a:tcPr marL="68580" marR="68580" marT="0" marB="0"/>
                </a:tc>
                <a:tc>
                  <a:txBody>
                    <a:bodyPr/>
                    <a:lstStyle/>
                    <a:p>
                      <a:endParaRPr lang="en-US" sz="1600" kern="10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DECIMAL</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NUMBER</a:t>
                      </a:r>
                      <a:endParaRPr lang="zh-CN" sz="1600" kern="100" dirty="0">
                        <a:latin typeface="微软雅黑" pitchFamily="34" charset="-122"/>
                        <a:ea typeface="微软雅黑" pitchFamily="34" charset="-122"/>
                        <a:cs typeface="Times New Roman"/>
                      </a:endParaRPr>
                    </a:p>
                  </a:txBody>
                  <a:tcPr marL="68580" marR="68580" marT="0" marB="0"/>
                </a:tc>
              </a:tr>
              <a:tr h="243863">
                <a:tc>
                  <a:txBody>
                    <a:bodyPr/>
                    <a:lstStyle/>
                    <a:p>
                      <a:r>
                        <a:rPr lang="en-US" sz="1600" kern="100">
                          <a:solidFill>
                            <a:srgbClr val="0000FF"/>
                          </a:solidFill>
                          <a:latin typeface="微软雅黑" pitchFamily="34" charset="-122"/>
                          <a:ea typeface="微软雅黑" pitchFamily="34" charset="-122"/>
                          <a:cs typeface="Times New Roman"/>
                        </a:rPr>
                        <a:t>DECIMAL </a:t>
                      </a:r>
                      <a:endParaRPr lang="zh-CN" sz="1600" kern="100">
                        <a:latin typeface="微软雅黑" pitchFamily="34" charset="-122"/>
                        <a:ea typeface="微软雅黑" pitchFamily="34" charset="-122"/>
                        <a:cs typeface="Times New Roman"/>
                      </a:endParaRPr>
                    </a:p>
                  </a:txBody>
                  <a:tcPr marL="68580" marR="68580" marT="0" marB="0"/>
                </a:tc>
                <a:tc>
                  <a:txBody>
                    <a:bodyPr/>
                    <a:lstStyle/>
                    <a:p>
                      <a:endParaRPr lang="en-US"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DECIMAL</a:t>
                      </a:r>
                      <a:endParaRPr lang="zh-CN" sz="1600" kern="100" dirty="0">
                        <a:latin typeface="微软雅黑" pitchFamily="34" charset="-122"/>
                        <a:ea typeface="微软雅黑" pitchFamily="34" charset="-122"/>
                        <a:cs typeface="Times New Roman"/>
                      </a:endParaRPr>
                    </a:p>
                  </a:txBody>
                  <a:tcPr marL="68580" marR="68580" marT="0" marB="0"/>
                </a:tc>
                <a:tc>
                  <a:txBody>
                    <a:bodyPr/>
                    <a:lstStyle/>
                    <a:p>
                      <a:r>
                        <a:rPr lang="en-US" sz="1600" kern="100" dirty="0">
                          <a:latin typeface="微软雅黑" pitchFamily="34" charset="-122"/>
                          <a:ea typeface="微软雅黑" pitchFamily="34" charset="-122"/>
                          <a:cs typeface="Times New Roman"/>
                        </a:rPr>
                        <a:t>NUMBER</a:t>
                      </a:r>
                      <a:endParaRPr lang="zh-CN" sz="1600" kern="100" dirty="0">
                        <a:latin typeface="微软雅黑" pitchFamily="34" charset="-122"/>
                        <a:ea typeface="微软雅黑" pitchFamily="34" charset="-122"/>
                        <a:cs typeface="Times New Roman"/>
                      </a:endParaRPr>
                    </a:p>
                  </a:txBody>
                  <a:tcPr marL="68580" marR="68580" marT="0" marB="0"/>
                </a:tc>
              </a:tr>
            </a:tbl>
          </a:graphicData>
        </a:graphic>
      </p:graphicFrame>
    </p:spTree>
    <p:extLst>
      <p:ext uri="{BB962C8B-B14F-4D97-AF65-F5344CB8AC3E}">
        <p14:creationId xmlns:p14="http://schemas.microsoft.com/office/powerpoint/2010/main" val="3026097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663956"/>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数据库规范</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7" name="内容占位符 3"/>
          <p:cNvSpPr txBox="1">
            <a:spLocks/>
          </p:cNvSpPr>
          <p:nvPr/>
        </p:nvSpPr>
        <p:spPr>
          <a:xfrm>
            <a:off x="395288" y="900113"/>
            <a:ext cx="8334375" cy="5137150"/>
          </a:xfrm>
          <a:prstGeom prst="rect">
            <a:avLst/>
          </a:prstGeom>
        </p:spPr>
        <p:txBody>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gn="just">
              <a:buBlip>
                <a:blip r:embed="rId3"/>
              </a:buBlip>
              <a:defRPr/>
            </a:pPr>
            <a:r>
              <a:rPr lang="zh-CN" altLang="en-US" sz="1800" kern="100" dirty="0">
                <a:solidFill>
                  <a:schemeClr val="bg1"/>
                </a:solidFill>
                <a:latin typeface="微软雅黑" pitchFamily="34" charset="-122"/>
                <a:ea typeface="微软雅黑" pitchFamily="34" charset="-122"/>
              </a:rPr>
              <a:t>数据库对象命名规范</a:t>
            </a:r>
          </a:p>
          <a:p>
            <a:pPr lvl="1">
              <a:defRPr/>
            </a:pPr>
            <a:r>
              <a:rPr lang="zh-CN" altLang="en-US" dirty="0" smtClean="0">
                <a:solidFill>
                  <a:schemeClr val="bg1"/>
                </a:solidFill>
              </a:rPr>
              <a:t>表格命名</a:t>
            </a:r>
          </a:p>
          <a:p>
            <a:pPr lvl="2">
              <a:defRPr/>
            </a:pPr>
            <a:r>
              <a:rPr lang="en-US" altLang="zh-CN" dirty="0" smtClean="0">
                <a:solidFill>
                  <a:schemeClr val="bg1"/>
                </a:solidFill>
              </a:rPr>
              <a:t>{ISV</a:t>
            </a:r>
            <a:r>
              <a:rPr lang="zh-CN" altLang="en-US" dirty="0" smtClean="0">
                <a:solidFill>
                  <a:schemeClr val="bg1"/>
                </a:solidFill>
              </a:rPr>
              <a:t>标识</a:t>
            </a:r>
            <a:r>
              <a:rPr lang="en-US" altLang="zh-CN" dirty="0" smtClean="0">
                <a:solidFill>
                  <a:schemeClr val="bg1"/>
                </a:solidFill>
              </a:rPr>
              <a:t>}_T_{</a:t>
            </a:r>
            <a:r>
              <a:rPr lang="zh-CN" altLang="en-US" dirty="0" smtClean="0">
                <a:solidFill>
                  <a:schemeClr val="bg1"/>
                </a:solidFill>
              </a:rPr>
              <a:t>子系统</a:t>
            </a:r>
            <a:r>
              <a:rPr lang="en-US" altLang="zh-CN" dirty="0" smtClean="0">
                <a:solidFill>
                  <a:schemeClr val="bg1"/>
                </a:solidFill>
              </a:rPr>
              <a:t>}_{</a:t>
            </a:r>
            <a:r>
              <a:rPr lang="zh-CN" altLang="en-US" dirty="0" smtClean="0">
                <a:solidFill>
                  <a:schemeClr val="bg1"/>
                </a:solidFill>
              </a:rPr>
              <a:t>表名</a:t>
            </a:r>
            <a:r>
              <a:rPr lang="en-US" altLang="zh-CN" dirty="0" smtClean="0">
                <a:solidFill>
                  <a:schemeClr val="bg1"/>
                </a:solidFill>
              </a:rPr>
              <a:t>}</a:t>
            </a:r>
          </a:p>
          <a:p>
            <a:pPr lvl="2">
              <a:defRPr/>
            </a:pPr>
            <a:r>
              <a:rPr lang="zh-CN" altLang="en-US" dirty="0" smtClean="0">
                <a:solidFill>
                  <a:schemeClr val="bg1"/>
                </a:solidFill>
              </a:rPr>
              <a:t>如 </a:t>
            </a:r>
            <a:r>
              <a:rPr lang="en-US" altLang="zh-CN" dirty="0" err="1" smtClean="0">
                <a:solidFill>
                  <a:schemeClr val="bg1"/>
                </a:solidFill>
              </a:rPr>
              <a:t>LT_T_PUR_Order</a:t>
            </a:r>
            <a:endParaRPr lang="zh-CN" altLang="en-US" dirty="0" smtClean="0">
              <a:solidFill>
                <a:schemeClr val="bg1"/>
              </a:solidFill>
            </a:endParaRPr>
          </a:p>
          <a:p>
            <a:pPr lvl="2">
              <a:defRPr/>
            </a:pPr>
            <a:r>
              <a:rPr lang="zh-CN" altLang="en-US" dirty="0" smtClean="0">
                <a:solidFill>
                  <a:schemeClr val="bg1"/>
                </a:solidFill>
              </a:rPr>
              <a:t>表格名称长度 </a:t>
            </a:r>
            <a:r>
              <a:rPr lang="en-US" altLang="zh-CN" dirty="0" smtClean="0">
                <a:solidFill>
                  <a:schemeClr val="bg1"/>
                </a:solidFill>
              </a:rPr>
              <a:t>&lt; 30 </a:t>
            </a:r>
            <a:r>
              <a:rPr lang="zh-CN" altLang="en-US" dirty="0" smtClean="0">
                <a:solidFill>
                  <a:schemeClr val="bg1"/>
                </a:solidFill>
              </a:rPr>
              <a:t>字符</a:t>
            </a:r>
          </a:p>
          <a:p>
            <a:pPr lvl="1">
              <a:defRPr/>
            </a:pPr>
            <a:r>
              <a:rPr lang="zh-CN" altLang="en-US" dirty="0" smtClean="0">
                <a:solidFill>
                  <a:schemeClr val="bg1"/>
                </a:solidFill>
              </a:rPr>
              <a:t>字段命名</a:t>
            </a:r>
          </a:p>
          <a:p>
            <a:pPr lvl="2">
              <a:defRPr/>
            </a:pPr>
            <a:r>
              <a:rPr lang="en-US" altLang="zh-CN" dirty="0" smtClean="0">
                <a:solidFill>
                  <a:schemeClr val="bg1"/>
                </a:solidFill>
              </a:rPr>
              <a:t>F[_]{ISV</a:t>
            </a:r>
            <a:r>
              <a:rPr lang="zh-CN" altLang="en-US" dirty="0" smtClean="0">
                <a:solidFill>
                  <a:schemeClr val="bg1"/>
                </a:solidFill>
              </a:rPr>
              <a:t>标识</a:t>
            </a:r>
            <a:r>
              <a:rPr lang="en-US" altLang="zh-CN" dirty="0" smtClean="0">
                <a:solidFill>
                  <a:schemeClr val="bg1"/>
                </a:solidFill>
              </a:rPr>
              <a:t>}_{</a:t>
            </a:r>
            <a:r>
              <a:rPr lang="zh-CN" altLang="en-US" dirty="0" smtClean="0">
                <a:solidFill>
                  <a:schemeClr val="bg1"/>
                </a:solidFill>
              </a:rPr>
              <a:t>字段名</a:t>
            </a:r>
            <a:r>
              <a:rPr lang="en-US" altLang="zh-CN" dirty="0" smtClean="0">
                <a:solidFill>
                  <a:schemeClr val="bg1"/>
                </a:solidFill>
              </a:rPr>
              <a:t>}</a:t>
            </a:r>
          </a:p>
          <a:p>
            <a:pPr lvl="2">
              <a:defRPr/>
            </a:pPr>
            <a:r>
              <a:rPr lang="zh-CN" altLang="en-US" dirty="0" smtClean="0">
                <a:solidFill>
                  <a:schemeClr val="bg1"/>
                </a:solidFill>
              </a:rPr>
              <a:t>如</a:t>
            </a:r>
            <a:r>
              <a:rPr lang="en-US" altLang="zh-CN" dirty="0" err="1" smtClean="0">
                <a:solidFill>
                  <a:schemeClr val="bg1"/>
                </a:solidFill>
              </a:rPr>
              <a:t>FLT_Qty</a:t>
            </a:r>
            <a:endParaRPr lang="zh-CN" altLang="en-US" dirty="0" smtClean="0">
              <a:solidFill>
                <a:schemeClr val="bg1"/>
              </a:solidFill>
            </a:endParaRPr>
          </a:p>
          <a:p>
            <a:pPr lvl="2">
              <a:defRPr/>
            </a:pPr>
            <a:r>
              <a:rPr lang="zh-CN" altLang="en-US" dirty="0" smtClean="0">
                <a:solidFill>
                  <a:schemeClr val="bg1"/>
                </a:solidFill>
              </a:rPr>
              <a:t>字段名称长度 </a:t>
            </a:r>
            <a:r>
              <a:rPr lang="en-US" altLang="zh-CN" dirty="0" smtClean="0">
                <a:solidFill>
                  <a:schemeClr val="bg1"/>
                </a:solidFill>
              </a:rPr>
              <a:t>&lt; 30 </a:t>
            </a:r>
            <a:r>
              <a:rPr lang="zh-CN" altLang="en-US" dirty="0" smtClean="0">
                <a:solidFill>
                  <a:schemeClr val="bg1"/>
                </a:solidFill>
              </a:rPr>
              <a:t>字符</a:t>
            </a:r>
          </a:p>
        </p:txBody>
      </p:sp>
    </p:spTree>
    <p:extLst>
      <p:ext uri="{BB962C8B-B14F-4D97-AF65-F5344CB8AC3E}">
        <p14:creationId xmlns:p14="http://schemas.microsoft.com/office/powerpoint/2010/main" val="37495738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663956"/>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数据库规范</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5" name="内容占位符 3"/>
          <p:cNvSpPr txBox="1">
            <a:spLocks/>
          </p:cNvSpPr>
          <p:nvPr/>
        </p:nvSpPr>
        <p:spPr>
          <a:xfrm>
            <a:off x="395288" y="798513"/>
            <a:ext cx="8334375" cy="5137150"/>
          </a:xfrm>
          <a:prstGeom prst="rect">
            <a:avLst/>
          </a:prstGeom>
        </p:spPr>
        <p:txBody>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gn="just">
              <a:buBlip>
                <a:blip r:embed="rId3"/>
              </a:buBlip>
              <a:defRPr/>
            </a:pPr>
            <a:r>
              <a:rPr lang="zh-CN" altLang="en-US" sz="1800" kern="100" dirty="0">
                <a:solidFill>
                  <a:schemeClr val="bg1"/>
                </a:solidFill>
                <a:latin typeface="微软雅黑" pitchFamily="34" charset="-122"/>
                <a:ea typeface="微软雅黑" pitchFamily="34" charset="-122"/>
              </a:rPr>
              <a:t>数据库对象命名规范</a:t>
            </a:r>
          </a:p>
          <a:p>
            <a:pPr lvl="1">
              <a:defRPr/>
            </a:pPr>
            <a:r>
              <a:rPr lang="zh-CN" altLang="en-US" sz="1600" dirty="0" smtClean="0">
                <a:solidFill>
                  <a:schemeClr val="bg1"/>
                </a:solidFill>
                <a:latin typeface="微软雅黑" pitchFamily="34" charset="-122"/>
                <a:ea typeface="微软雅黑" pitchFamily="34" charset="-122"/>
              </a:rPr>
              <a:t>其他各种对象命名规则及示例</a:t>
            </a:r>
          </a:p>
        </p:txBody>
      </p:sp>
      <p:graphicFrame>
        <p:nvGraphicFramePr>
          <p:cNvPr id="6" name="表格 5"/>
          <p:cNvGraphicFramePr>
            <a:graphicFrameLocks noGrp="1"/>
          </p:cNvGraphicFramePr>
          <p:nvPr>
            <p:extLst>
              <p:ext uri="{D42A27DB-BD31-4B8C-83A1-F6EECF244321}">
                <p14:modId xmlns:p14="http://schemas.microsoft.com/office/powerpoint/2010/main" val="3320644509"/>
              </p:ext>
            </p:extLst>
          </p:nvPr>
        </p:nvGraphicFramePr>
        <p:xfrm>
          <a:off x="571500" y="1660525"/>
          <a:ext cx="8072437" cy="2949579"/>
        </p:xfrm>
        <a:graphic>
          <a:graphicData uri="http://schemas.openxmlformats.org/drawingml/2006/table">
            <a:tbl>
              <a:tblPr firstRow="1" bandRow="1">
                <a:tableStyleId>{5C22544A-7EE6-4342-B048-85BDC9FD1C3A}</a:tableStyleId>
              </a:tblPr>
              <a:tblGrid>
                <a:gridCol w="1110886"/>
                <a:gridCol w="3628894"/>
                <a:gridCol w="1223641"/>
                <a:gridCol w="2109016"/>
              </a:tblGrid>
              <a:tr h="32773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sz="1600" b="1" i="0" u="none" strike="noStrike" cap="none" normalizeH="0" baseline="0" dirty="0" smtClean="0">
                          <a:ln>
                            <a:noFill/>
                          </a:ln>
                          <a:solidFill>
                            <a:schemeClr val="accent3"/>
                          </a:solidFill>
                          <a:effectLst/>
                          <a:latin typeface="微软雅黑" pitchFamily="34" charset="-122"/>
                          <a:ea typeface="微软雅黑" pitchFamily="34" charset="-122"/>
                          <a:cs typeface="Times New Roman" pitchFamily="18" charset="0"/>
                        </a:rPr>
                        <a:t>对象</a:t>
                      </a:r>
                      <a:endParaRPr kumimoji="0" lang="zh-CN" sz="1600" b="0" i="0" u="none" strike="noStrike" cap="none" normalizeH="0" baseline="0" dirty="0" smtClean="0">
                        <a:ln>
                          <a:noFill/>
                        </a:ln>
                        <a:solidFill>
                          <a:schemeClr val="accent3"/>
                        </a:solidFill>
                        <a:effectLst/>
                        <a:latin typeface="微软雅黑" pitchFamily="34" charset="-122"/>
                        <a:ea typeface="微软雅黑" pitchFamily="34" charset="-122"/>
                        <a:cs typeface="Times New Roman" pitchFamily="18" charset="0"/>
                      </a:endParaRPr>
                    </a:p>
                  </a:txBody>
                  <a:tcPr marL="68580" marR="68580" marT="0" marB="0"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sz="1600" b="1" i="0" u="none" strike="noStrike" cap="none" normalizeH="0" baseline="0" dirty="0" smtClean="0">
                          <a:ln>
                            <a:noFill/>
                          </a:ln>
                          <a:solidFill>
                            <a:schemeClr val="accent3"/>
                          </a:solidFill>
                          <a:effectLst/>
                          <a:latin typeface="微软雅黑" pitchFamily="34" charset="-122"/>
                          <a:ea typeface="微软雅黑" pitchFamily="34" charset="-122"/>
                          <a:cs typeface="Times New Roman" pitchFamily="18" charset="0"/>
                        </a:rPr>
                        <a:t>命名规则</a:t>
                      </a:r>
                      <a:endParaRPr kumimoji="0" lang="zh-CN" sz="1600" b="0" i="0" u="none" strike="noStrike" cap="none" normalizeH="0" baseline="0" dirty="0" smtClean="0">
                        <a:ln>
                          <a:noFill/>
                        </a:ln>
                        <a:solidFill>
                          <a:schemeClr val="accent3"/>
                        </a:solidFill>
                        <a:effectLst/>
                        <a:latin typeface="微软雅黑" pitchFamily="34" charset="-122"/>
                        <a:ea typeface="微软雅黑" pitchFamily="34" charset="-122"/>
                        <a:cs typeface="Times New Roman" pitchFamily="18" charset="0"/>
                      </a:endParaRPr>
                    </a:p>
                  </a:txBody>
                  <a:tcPr marL="68580" marR="68580" marT="0" marB="0"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sz="1600" b="1" i="0" u="none" strike="noStrike" cap="none" normalizeH="0" baseline="0" dirty="0" smtClean="0">
                          <a:ln>
                            <a:noFill/>
                          </a:ln>
                          <a:solidFill>
                            <a:schemeClr val="accent3"/>
                          </a:solidFill>
                          <a:effectLst/>
                          <a:latin typeface="微软雅黑" pitchFamily="34" charset="-122"/>
                          <a:ea typeface="微软雅黑" pitchFamily="34" charset="-122"/>
                          <a:cs typeface="Times New Roman" pitchFamily="18" charset="0"/>
                        </a:rPr>
                        <a:t>最大长度</a:t>
                      </a:r>
                      <a:endParaRPr kumimoji="0" lang="zh-CN" sz="1600" b="0" i="0" u="none" strike="noStrike" cap="none" normalizeH="0" baseline="0" dirty="0" smtClean="0">
                        <a:ln>
                          <a:noFill/>
                        </a:ln>
                        <a:solidFill>
                          <a:schemeClr val="accent3"/>
                        </a:solidFill>
                        <a:effectLst/>
                        <a:latin typeface="微软雅黑" pitchFamily="34" charset="-122"/>
                        <a:ea typeface="微软雅黑" pitchFamily="34" charset="-122"/>
                        <a:cs typeface="Times New Roman" pitchFamily="18" charset="0"/>
                      </a:endParaRPr>
                    </a:p>
                  </a:txBody>
                  <a:tcPr marL="68580" marR="68580" marT="0" marB="0"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sz="1600" b="1" i="0" u="none" strike="noStrike" cap="none" normalizeH="0" baseline="0" dirty="0" smtClean="0">
                          <a:ln>
                            <a:noFill/>
                          </a:ln>
                          <a:solidFill>
                            <a:schemeClr val="accent3"/>
                          </a:solidFill>
                          <a:effectLst/>
                          <a:latin typeface="微软雅黑" pitchFamily="34" charset="-122"/>
                          <a:ea typeface="微软雅黑" pitchFamily="34" charset="-122"/>
                          <a:cs typeface="Times New Roman" pitchFamily="18" charset="0"/>
                        </a:rPr>
                        <a:t>示例</a:t>
                      </a:r>
                      <a:endParaRPr kumimoji="0" lang="zh-CN" sz="1600" b="0" i="0" u="none" strike="noStrike" cap="none" normalizeH="0" baseline="0" dirty="0" smtClean="0">
                        <a:ln>
                          <a:noFill/>
                        </a:ln>
                        <a:solidFill>
                          <a:schemeClr val="accent3"/>
                        </a:solidFill>
                        <a:effectLst/>
                        <a:latin typeface="微软雅黑" pitchFamily="34" charset="-122"/>
                        <a:ea typeface="微软雅黑" pitchFamily="34" charset="-122"/>
                        <a:cs typeface="Times New Roman" pitchFamily="18" charset="0"/>
                      </a:endParaRPr>
                    </a:p>
                  </a:txBody>
                  <a:tcPr marL="68580" marR="68580" marT="0" marB="0" anchor="ctr" horzOverflow="overflow"/>
                </a:tc>
              </a:tr>
              <a:tr h="327731">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视图</a:t>
                      </a: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{ISV</a:t>
                      </a:r>
                      <a:r>
                        <a:rPr kumimoji="0" 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标识符</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}_V</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ahoma" pitchFamily="34" charset="0"/>
                        </a:rPr>
                        <a:t>_{</a:t>
                      </a:r>
                      <a:r>
                        <a:rPr kumimoji="0" lang="zh-CN" sz="1600" b="0" i="0" u="none" strike="noStrike" cap="none" normalizeH="0" baseline="0" dirty="0" smtClean="0">
                          <a:ln>
                            <a:noFill/>
                          </a:ln>
                          <a:solidFill>
                            <a:schemeClr val="tx1"/>
                          </a:solidFill>
                          <a:effectLst/>
                          <a:latin typeface="微软雅黑" pitchFamily="34" charset="-122"/>
                          <a:ea typeface="微软雅黑" pitchFamily="34" charset="-122"/>
                        </a:rPr>
                        <a:t>名称</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rPr>
                        <a:t>}</a:t>
                      </a:r>
                      <a:endParaRPr kumimoji="0" lang="zh-CN"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30</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微软雅黑" pitchFamily="34" charset="-122"/>
                          <a:ea typeface="微软雅黑" pitchFamily="34" charset="-122"/>
                          <a:cs typeface="Courier New" pitchFamily="49" charset="0"/>
                        </a:rPr>
                        <a:t>LT_V_USER</a:t>
                      </a:r>
                      <a:endParaRPr kumimoji="0" lang="zh-CN"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r>
              <a:tr h="327731">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存储过程</a:t>
                      </a: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{ISV</a:t>
                      </a:r>
                      <a:r>
                        <a:rPr kumimoji="0" 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标识符</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}_P</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ahoma" pitchFamily="34" charset="0"/>
                        </a:rPr>
                        <a:t>_{</a:t>
                      </a:r>
                      <a:r>
                        <a:rPr kumimoji="0" lang="zh-CN" sz="1600" b="0" i="0" u="none" strike="noStrike" cap="none" normalizeH="0" baseline="0" dirty="0" smtClean="0">
                          <a:ln>
                            <a:noFill/>
                          </a:ln>
                          <a:solidFill>
                            <a:schemeClr val="tx1"/>
                          </a:solidFill>
                          <a:effectLst/>
                          <a:latin typeface="微软雅黑" pitchFamily="34" charset="-122"/>
                          <a:ea typeface="微软雅黑" pitchFamily="34" charset="-122"/>
                        </a:rPr>
                        <a:t>名称</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rPr>
                        <a:t>}</a:t>
                      </a:r>
                      <a:endParaRPr kumimoji="0" lang="zh-CN"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30</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微软雅黑" pitchFamily="34" charset="-122"/>
                          <a:ea typeface="微软雅黑" pitchFamily="34" charset="-122"/>
                          <a:cs typeface="Courier New" pitchFamily="49" charset="0"/>
                        </a:rPr>
                        <a:t>LT_P_GETUSERLIST</a:t>
                      </a:r>
                      <a:endParaRPr kumimoji="0" lang="zh-CN"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r>
              <a:tr h="327731">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主键</a:t>
                      </a: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{ISV</a:t>
                      </a:r>
                      <a:r>
                        <a:rPr kumimoji="0" 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标识符</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ahoma" pitchFamily="34" charset="0"/>
                        </a:rPr>
                        <a:t>_</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PK_</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ahoma" pitchFamily="34" charset="0"/>
                        </a:rPr>
                        <a:t>{</a:t>
                      </a:r>
                      <a:r>
                        <a:rPr kumimoji="0" lang="zh-CN" sz="1600" b="0" i="0" u="none" strike="noStrike" cap="none" normalizeH="0" baseline="0" smtClean="0">
                          <a:ln>
                            <a:noFill/>
                          </a:ln>
                          <a:solidFill>
                            <a:schemeClr val="tx1"/>
                          </a:solidFill>
                          <a:effectLst/>
                          <a:latin typeface="微软雅黑" pitchFamily="34" charset="-122"/>
                          <a:ea typeface="微软雅黑" pitchFamily="34" charset="-122"/>
                        </a:rPr>
                        <a:t>名称</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rPr>
                        <a:t>} </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30</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微软雅黑" pitchFamily="34" charset="-122"/>
                          <a:ea typeface="微软雅黑" pitchFamily="34" charset="-122"/>
                          <a:cs typeface="Courier New" pitchFamily="49" charset="0"/>
                        </a:rPr>
                        <a:t>LT_</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PK_</a:t>
                      </a:r>
                      <a:r>
                        <a:rPr kumimoji="0" lang="en-US" altLang="zh-CN" sz="1600" b="0" i="0" u="none" strike="noStrike" cap="none" normalizeH="0" baseline="0" dirty="0" smtClean="0">
                          <a:ln>
                            <a:noFill/>
                          </a:ln>
                          <a:solidFill>
                            <a:srgbClr val="000000"/>
                          </a:solidFill>
                          <a:effectLst/>
                          <a:latin typeface="微软雅黑" pitchFamily="34" charset="-122"/>
                          <a:ea typeface="微软雅黑" pitchFamily="34" charset="-122"/>
                          <a:cs typeface="Courier New" pitchFamily="49" charset="0"/>
                        </a:rPr>
                        <a:t>USER</a:t>
                      </a:r>
                      <a:endParaRPr kumimoji="0" lang="zh-CN"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r>
              <a:tr h="327731">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sz="1600" b="0" i="0" u="none" strike="noStrike" cap="none" normalizeH="0" baseline="0" smtClean="0">
                          <a:ln>
                            <a:noFill/>
                          </a:ln>
                          <a:solidFill>
                            <a:srgbClr val="000000"/>
                          </a:solidFill>
                          <a:effectLst/>
                          <a:latin typeface="微软雅黑" pitchFamily="34" charset="-122"/>
                          <a:ea typeface="微软雅黑" pitchFamily="34" charset="-122"/>
                          <a:cs typeface="Times New Roman" pitchFamily="18" charset="0"/>
                        </a:rPr>
                        <a:t>索引</a:t>
                      </a:r>
                      <a:endParaRPr kumimoji="0" 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{ISV</a:t>
                      </a:r>
                      <a:r>
                        <a:rPr kumimoji="0" 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标识符</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ahoma" pitchFamily="34" charset="0"/>
                        </a:rPr>
                        <a:t>_</a:t>
                      </a:r>
                      <a:r>
                        <a:rPr kumimoji="0" lang="en-US" altLang="zh-CN" sz="1600" b="0" i="0" u="none" strike="noStrike" cap="none" normalizeH="0" baseline="0" smtClean="0">
                          <a:ln>
                            <a:noFill/>
                          </a:ln>
                          <a:solidFill>
                            <a:srgbClr val="000000"/>
                          </a:solidFill>
                          <a:effectLst/>
                          <a:latin typeface="微软雅黑" pitchFamily="34" charset="-122"/>
                          <a:ea typeface="微软雅黑" pitchFamily="34" charset="-122"/>
                          <a:cs typeface="Courier New" pitchFamily="49" charset="0"/>
                        </a:rPr>
                        <a:t>IX_</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ahoma" pitchFamily="34" charset="0"/>
                        </a:rPr>
                        <a:t>{</a:t>
                      </a:r>
                      <a:r>
                        <a:rPr kumimoji="0" lang="zh-CN" sz="1600" b="0" i="0" u="none" strike="noStrike" cap="none" normalizeH="0" baseline="0" smtClean="0">
                          <a:ln>
                            <a:noFill/>
                          </a:ln>
                          <a:solidFill>
                            <a:schemeClr val="tx1"/>
                          </a:solidFill>
                          <a:effectLst/>
                          <a:latin typeface="微软雅黑" pitchFamily="34" charset="-122"/>
                          <a:ea typeface="微软雅黑" pitchFamily="34" charset="-122"/>
                        </a:rPr>
                        <a:t>表缩写</a:t>
                      </a:r>
                      <a:r>
                        <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rPr>
                        <a:t>}_{</a:t>
                      </a:r>
                      <a:r>
                        <a:rPr kumimoji="0" lang="zh-CN" sz="1600" b="0" i="0" u="none" strike="noStrike" cap="none" normalizeH="0" baseline="0" smtClean="0">
                          <a:ln>
                            <a:noFill/>
                          </a:ln>
                          <a:solidFill>
                            <a:schemeClr val="tx1"/>
                          </a:solidFill>
                          <a:effectLst/>
                          <a:latin typeface="微软雅黑" pitchFamily="34" charset="-122"/>
                          <a:ea typeface="微软雅黑" pitchFamily="34" charset="-122"/>
                        </a:rPr>
                        <a:t>字段缩写</a:t>
                      </a:r>
                      <a:r>
                        <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rPr>
                        <a:t>}</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30</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微软雅黑" pitchFamily="34" charset="-122"/>
                          <a:ea typeface="微软雅黑" pitchFamily="34" charset="-122"/>
                          <a:cs typeface="Courier New" pitchFamily="49" charset="0"/>
                        </a:rPr>
                        <a:t>LT_IX_USER_FID</a:t>
                      </a:r>
                      <a:endParaRPr kumimoji="0" lang="zh-CN"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r>
              <a:tr h="327731">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缺省值</a:t>
                      </a: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{ISV</a:t>
                      </a:r>
                      <a:r>
                        <a:rPr kumimoji="0" 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标识符</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ahoma" pitchFamily="34" charset="0"/>
                        </a:rPr>
                        <a:t>_</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DF_</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ahoma" pitchFamily="34" charset="0"/>
                        </a:rPr>
                        <a:t>{</a:t>
                      </a:r>
                      <a:r>
                        <a:rPr kumimoji="0" lang="zh-CN" sz="1600" b="0" i="0" u="none" strike="noStrike" cap="none" normalizeH="0" baseline="0" smtClean="0">
                          <a:ln>
                            <a:noFill/>
                          </a:ln>
                          <a:solidFill>
                            <a:schemeClr val="tx1"/>
                          </a:solidFill>
                          <a:effectLst/>
                          <a:latin typeface="微软雅黑" pitchFamily="34" charset="-122"/>
                          <a:ea typeface="微软雅黑" pitchFamily="34" charset="-122"/>
                        </a:rPr>
                        <a:t>名称</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rPr>
                        <a:t>}</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30</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微软雅黑" pitchFamily="34" charset="-122"/>
                          <a:ea typeface="微软雅黑" pitchFamily="34" charset="-122"/>
                          <a:cs typeface="Courier New" pitchFamily="49" charset="0"/>
                        </a:rPr>
                        <a:t>LT_</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DF_</a:t>
                      </a:r>
                      <a:r>
                        <a:rPr kumimoji="0" lang="en-US" altLang="zh-CN" sz="1600" b="0" i="0" u="none" strike="noStrike" cap="none" normalizeH="0" baseline="0" dirty="0" smtClean="0">
                          <a:ln>
                            <a:noFill/>
                          </a:ln>
                          <a:solidFill>
                            <a:srgbClr val="000000"/>
                          </a:solidFill>
                          <a:effectLst/>
                          <a:latin typeface="微软雅黑" pitchFamily="34" charset="-122"/>
                          <a:ea typeface="微软雅黑" pitchFamily="34" charset="-122"/>
                          <a:cs typeface="Courier New" pitchFamily="49" charset="0"/>
                        </a:rPr>
                        <a:t>USER_FID</a:t>
                      </a:r>
                      <a:endParaRPr kumimoji="0" lang="zh-CN"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r>
              <a:tr h="327731">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函数</a:t>
                      </a: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{ISV</a:t>
                      </a:r>
                      <a:r>
                        <a:rPr kumimoji="0" 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标识符</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}_</a:t>
                      </a:r>
                      <a:r>
                        <a:rPr kumimoji="0" lang="en-US" altLang="zh-CN" sz="1600" b="0" i="0" u="none" strike="noStrike" cap="none" normalizeH="0" baseline="0" smtClean="0">
                          <a:ln>
                            <a:noFill/>
                          </a:ln>
                          <a:solidFill>
                            <a:srgbClr val="000000"/>
                          </a:solidFill>
                          <a:effectLst/>
                          <a:latin typeface="微软雅黑" pitchFamily="34" charset="-122"/>
                          <a:ea typeface="微软雅黑" pitchFamily="34" charset="-122"/>
                          <a:cs typeface="Courier New" pitchFamily="49" charset="0"/>
                        </a:rPr>
                        <a:t>FN_</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a:t>
                      </a:r>
                      <a:r>
                        <a:rPr kumimoji="0" lang="zh-CN" sz="1600" b="0" i="0" u="none" strike="noStrike" cap="none" normalizeH="0" baseline="0" smtClean="0">
                          <a:ln>
                            <a:noFill/>
                          </a:ln>
                          <a:solidFill>
                            <a:schemeClr val="tx1"/>
                          </a:solidFill>
                          <a:effectLst/>
                          <a:latin typeface="微软雅黑" pitchFamily="34" charset="-122"/>
                          <a:ea typeface="微软雅黑" pitchFamily="34" charset="-122"/>
                        </a:rPr>
                        <a:t>名称</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rPr>
                        <a:t>}</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30</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微软雅黑" pitchFamily="34" charset="-122"/>
                          <a:ea typeface="微软雅黑" pitchFamily="34" charset="-122"/>
                          <a:cs typeface="Courier New" pitchFamily="49" charset="0"/>
                        </a:rPr>
                        <a:t>LT_FN_GETCOUNT</a:t>
                      </a:r>
                      <a:endParaRPr kumimoji="0" lang="zh-CN"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r>
              <a:tr h="327731">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触发器</a:t>
                      </a: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{ISV</a:t>
                      </a:r>
                      <a:r>
                        <a:rPr kumimoji="0" 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标识符</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ahoma" pitchFamily="34" charset="0"/>
                        </a:rPr>
                        <a:t>_</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TRG</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ahoma" pitchFamily="34" charset="0"/>
                        </a:rPr>
                        <a:t>_{</a:t>
                      </a:r>
                      <a:r>
                        <a:rPr kumimoji="0" lang="zh-CN" sz="1600" b="0" i="0" u="none" strike="noStrike" cap="none" normalizeH="0" baseline="0" smtClean="0">
                          <a:ln>
                            <a:noFill/>
                          </a:ln>
                          <a:solidFill>
                            <a:schemeClr val="tx1"/>
                          </a:solidFill>
                          <a:effectLst/>
                          <a:latin typeface="微软雅黑" pitchFamily="34" charset="-122"/>
                          <a:ea typeface="微软雅黑" pitchFamily="34" charset="-122"/>
                        </a:rPr>
                        <a:t>名称</a:t>
                      </a: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rPr>
                        <a:t>}</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30</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微软雅黑" pitchFamily="34" charset="-122"/>
                          <a:ea typeface="微软雅黑" pitchFamily="34" charset="-122"/>
                          <a:cs typeface="Courier New" pitchFamily="49" charset="0"/>
                        </a:rPr>
                        <a:t>LT_</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TRG</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ahoma" pitchFamily="34" charset="0"/>
                        </a:rPr>
                        <a:t>_</a:t>
                      </a:r>
                      <a:r>
                        <a:rPr kumimoji="0" lang="en-US" altLang="zh-CN" sz="1600" b="0" i="0" u="none" strike="noStrike" cap="none" normalizeH="0" baseline="0" dirty="0" smtClean="0">
                          <a:ln>
                            <a:noFill/>
                          </a:ln>
                          <a:solidFill>
                            <a:srgbClr val="000000"/>
                          </a:solidFill>
                          <a:effectLst/>
                          <a:latin typeface="微软雅黑" pitchFamily="34" charset="-122"/>
                          <a:ea typeface="微软雅黑" pitchFamily="34" charset="-122"/>
                          <a:cs typeface="Courier New" pitchFamily="49" charset="0"/>
                        </a:rPr>
                        <a:t>USERINS</a:t>
                      </a:r>
                      <a:endParaRPr kumimoji="0" lang="zh-CN"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r>
              <a:tr h="327731">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序列</a:t>
                      </a: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ahoma" pitchFamily="34" charset="0"/>
                        </a:rPr>
                        <a:t>Z_</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{ISV</a:t>
                      </a:r>
                      <a:r>
                        <a:rPr kumimoji="0" 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标识符</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rPr>
                        <a:t>}_T_{</a:t>
                      </a:r>
                      <a:r>
                        <a:rPr kumimoji="0" lang="zh-CN" sz="1600" b="0" i="0" u="none" strike="noStrike" cap="none" normalizeH="0" baseline="0" dirty="0" smtClean="0">
                          <a:ln>
                            <a:noFill/>
                          </a:ln>
                          <a:solidFill>
                            <a:schemeClr val="tx1"/>
                          </a:solidFill>
                          <a:effectLst/>
                          <a:latin typeface="微软雅黑" pitchFamily="34" charset="-122"/>
                          <a:ea typeface="微软雅黑" pitchFamily="34" charset="-122"/>
                          <a:cs typeface="Tahoma" pitchFamily="34" charset="0"/>
                        </a:rPr>
                        <a:t>名称</a:t>
                      </a:r>
                      <a:r>
                        <a:rPr kumimoji="0" lang="en-US" altLang="zh-CN" sz="1600" b="0" i="0" u="none" strike="noStrike" cap="none" normalizeH="0" baseline="0" dirty="0" smtClean="0">
                          <a:ln>
                            <a:noFill/>
                          </a:ln>
                          <a:solidFill>
                            <a:schemeClr val="tx1"/>
                          </a:solidFill>
                          <a:effectLst/>
                          <a:latin typeface="微软雅黑" pitchFamily="34" charset="-122"/>
                          <a:ea typeface="微软雅黑" pitchFamily="34" charset="-122"/>
                          <a:cs typeface="Tahoma" pitchFamily="34" charset="0"/>
                        </a:rPr>
                        <a:t>}</a:t>
                      </a:r>
                      <a:endParaRPr kumimoji="0" lang="zh-CN"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rPr>
                        <a:t>30</a:t>
                      </a:r>
                      <a:endParaRPr kumimoji="0" lang="zh-CN" altLang="zh-CN" sz="1600" b="0" i="0" u="none" strike="noStrike" cap="none" normalizeH="0" baseline="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c>
                  <a:txBody>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rgbClr val="000000"/>
                          </a:solidFill>
                          <a:effectLst/>
                          <a:latin typeface="微软雅黑" pitchFamily="34" charset="-122"/>
                          <a:ea typeface="微软雅黑" pitchFamily="34" charset="-122"/>
                          <a:cs typeface="Courier New" pitchFamily="49" charset="0"/>
                        </a:rPr>
                        <a:t>Z_LT_T_USER</a:t>
                      </a:r>
                      <a:endParaRPr kumimoji="0" lang="zh-CN" altLang="zh-CN" sz="1600" b="0" i="0" u="none" strike="noStrike" cap="none" normalizeH="0" baseline="0" dirty="0" smtClean="0">
                        <a:ln>
                          <a:noFill/>
                        </a:ln>
                        <a:solidFill>
                          <a:schemeClr val="tx1"/>
                        </a:solidFill>
                        <a:effectLst/>
                        <a:latin typeface="微软雅黑" pitchFamily="34" charset="-122"/>
                        <a:ea typeface="微软雅黑" pitchFamily="34" charset="-122"/>
                        <a:cs typeface="Times New Roman" pitchFamily="18" charset="0"/>
                      </a:endParaRPr>
                    </a:p>
                  </a:txBody>
                  <a:tcPr marL="68580" marR="68580" marT="0" marB="0" horzOverflow="overflow"/>
                </a:tc>
              </a:tr>
            </a:tbl>
          </a:graphicData>
        </a:graphic>
      </p:graphicFrame>
      <p:sp>
        <p:nvSpPr>
          <p:cNvPr id="8" name="内容占位符 3"/>
          <p:cNvSpPr txBox="1">
            <a:spLocks/>
          </p:cNvSpPr>
          <p:nvPr/>
        </p:nvSpPr>
        <p:spPr>
          <a:xfrm>
            <a:off x="395289" y="4686300"/>
            <a:ext cx="7377111" cy="2171700"/>
          </a:xfrm>
          <a:prstGeom prst="rect">
            <a:avLst/>
          </a:prstGeom>
        </p:spPr>
        <p:txBody>
          <a:bodyPr>
            <a:normAutofit/>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gn="just">
              <a:buBlip>
                <a:blip r:embed="rId3"/>
              </a:buBlip>
              <a:defRPr/>
            </a:pPr>
            <a:r>
              <a:rPr lang="zh-CN" altLang="en-US" sz="1800" kern="100" dirty="0">
                <a:solidFill>
                  <a:schemeClr val="bg1"/>
                </a:solidFill>
                <a:latin typeface="微软雅黑" pitchFamily="34" charset="-122"/>
                <a:ea typeface="微软雅黑" pitchFamily="34" charset="-122"/>
              </a:rPr>
              <a:t>基础资料预插数据内码分配</a:t>
            </a:r>
          </a:p>
          <a:p>
            <a:pPr lvl="1">
              <a:defRPr/>
            </a:pPr>
            <a:r>
              <a:rPr lang="en-US" altLang="zh-CN" sz="1600" dirty="0" smtClean="0">
                <a:solidFill>
                  <a:schemeClr val="bg1"/>
                </a:solidFill>
                <a:latin typeface="微软雅黑" pitchFamily="34" charset="-122"/>
                <a:ea typeface="微软雅黑" pitchFamily="34" charset="-122"/>
              </a:rPr>
              <a:t>FID &gt;= 100,000</a:t>
            </a:r>
          </a:p>
          <a:p>
            <a:pPr lvl="2">
              <a:defRPr/>
            </a:pPr>
            <a:r>
              <a:rPr lang="en-US" altLang="zh-CN" sz="1600" dirty="0" smtClean="0">
                <a:solidFill>
                  <a:schemeClr val="bg1"/>
                </a:solidFill>
                <a:latin typeface="微软雅黑" pitchFamily="34" charset="-122"/>
                <a:ea typeface="微软雅黑" pitchFamily="34" charset="-122"/>
              </a:rPr>
              <a:t> </a:t>
            </a:r>
            <a:r>
              <a:rPr lang="zh-CN" altLang="en-US" sz="1600" dirty="0" smtClean="0">
                <a:solidFill>
                  <a:schemeClr val="bg1"/>
                </a:solidFill>
                <a:latin typeface="微软雅黑" pitchFamily="34" charset="-122"/>
                <a:ea typeface="微软雅黑" pitchFamily="34" charset="-122"/>
              </a:rPr>
              <a:t>系统自动分配，请避免占用</a:t>
            </a:r>
          </a:p>
          <a:p>
            <a:pPr lvl="1">
              <a:defRPr/>
            </a:pPr>
            <a:r>
              <a:rPr lang="en-US" altLang="zh-CN" sz="1600" dirty="0" smtClean="0">
                <a:solidFill>
                  <a:schemeClr val="bg1"/>
                </a:solidFill>
                <a:latin typeface="微软雅黑" pitchFamily="34" charset="-122"/>
                <a:ea typeface="微软雅黑" pitchFamily="34" charset="-122"/>
              </a:rPr>
              <a:t>FID &lt; 10,000</a:t>
            </a:r>
          </a:p>
          <a:p>
            <a:pPr lvl="2">
              <a:defRPr/>
            </a:pPr>
            <a:r>
              <a:rPr lang="en-US" altLang="zh-CN" sz="1600" dirty="0" smtClean="0">
                <a:solidFill>
                  <a:schemeClr val="bg1"/>
                </a:solidFill>
                <a:latin typeface="微软雅黑" pitchFamily="34" charset="-122"/>
                <a:ea typeface="微软雅黑" pitchFamily="34" charset="-122"/>
              </a:rPr>
              <a:t>K/3 Cloud </a:t>
            </a:r>
            <a:r>
              <a:rPr lang="zh-CN" altLang="en-US" sz="1600" dirty="0" smtClean="0">
                <a:solidFill>
                  <a:schemeClr val="bg1"/>
                </a:solidFill>
                <a:latin typeface="微软雅黑" pitchFamily="34" charset="-122"/>
                <a:ea typeface="微软雅黑" pitchFamily="34" charset="-122"/>
              </a:rPr>
              <a:t>标准产品预插数据内码，且勿占用</a:t>
            </a:r>
          </a:p>
        </p:txBody>
      </p:sp>
    </p:spTree>
    <p:extLst>
      <p:ext uri="{BB962C8B-B14F-4D97-AF65-F5344CB8AC3E}">
        <p14:creationId xmlns:p14="http://schemas.microsoft.com/office/powerpoint/2010/main" val="41412461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010401" y="1793631"/>
            <a:ext cx="3884012" cy="830997"/>
          </a:xfrm>
          <a:prstGeom prst="rect">
            <a:avLst/>
          </a:prstGeom>
          <a:noFill/>
        </p:spPr>
        <p:txBody>
          <a:bodyPr wrap="none" lIns="91438" tIns="45719" rIns="91438" bIns="45719" rtlCol="0">
            <a:spAutoFit/>
          </a:bodyPr>
          <a:lstStyle/>
          <a:p>
            <a:pPr defTabSz="609570"/>
            <a:r>
              <a:rPr lang="en-US" altLang="zh-CN" sz="4800" dirty="0">
                <a:solidFill>
                  <a:srgbClr val="FFFFFF"/>
                </a:solidFill>
                <a:latin typeface="Arial Black" pitchFamily="34" charset="0"/>
              </a:rPr>
              <a:t>Thank you!</a:t>
            </a:r>
            <a:endParaRPr lang="zh-CN" altLang="en-US" sz="4800" dirty="0">
              <a:solidFill>
                <a:srgbClr val="FFFFFF"/>
              </a:solidFill>
              <a:latin typeface="Arial Black" pitchFamily="34" charset="0"/>
            </a:endParaRPr>
          </a:p>
        </p:txBody>
      </p:sp>
    </p:spTree>
    <p:extLst>
      <p:ext uri="{BB962C8B-B14F-4D97-AF65-F5344CB8AC3E}">
        <p14:creationId xmlns:p14="http://schemas.microsoft.com/office/powerpoint/2010/main" val="2352063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title"/>
          </p:nvPr>
        </p:nvSpPr>
        <p:spPr>
          <a:xfrm>
            <a:off x="584655" y="276075"/>
            <a:ext cx="10972800" cy="703028"/>
          </a:xfrm>
        </p:spPr>
        <p:txBody>
          <a:bodyPr/>
          <a:lstStyle/>
          <a:p>
            <a:r>
              <a:rPr lang="zh-CN" altLang="en-US" dirty="0"/>
              <a:t>目录</a:t>
            </a:r>
          </a:p>
        </p:txBody>
      </p:sp>
      <p:sp>
        <p:nvSpPr>
          <p:cNvPr id="5" name="矩形 4"/>
          <p:cNvSpPr/>
          <p:nvPr>
            <p:custDataLst>
              <p:tags r:id="rId1"/>
            </p:custDataLst>
          </p:nvPr>
        </p:nvSpPr>
        <p:spPr bwMode="auto">
          <a:xfrm>
            <a:off x="4172182" y="795458"/>
            <a:ext cx="7810551" cy="74083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en-US" altLang="zh-CN" sz="2100" b="1" dirty="0">
                <a:solidFill>
                  <a:srgbClr val="00B0F0"/>
                </a:solidFill>
                <a:latin typeface="微软雅黑" pitchFamily="34" charset="-122"/>
                <a:ea typeface="微软雅黑" pitchFamily="34" charset="-122"/>
                <a:cs typeface="Arial" pitchFamily="34" charset="0"/>
              </a:rPr>
              <a:t> </a:t>
            </a:r>
            <a:r>
              <a:rPr kumimoji="1" lang="zh-CN" altLang="en-US" sz="2100" b="1" dirty="0" smtClean="0">
                <a:solidFill>
                  <a:srgbClr val="00B0F0"/>
                </a:solidFill>
                <a:latin typeface="微软雅黑" pitchFamily="34" charset="-122"/>
                <a:ea typeface="微软雅黑" pitchFamily="34" charset="-122"/>
                <a:cs typeface="Arial" pitchFamily="34" charset="0"/>
              </a:rPr>
              <a:t>目前现状分析</a:t>
            </a:r>
            <a:endParaRPr kumimoji="1" lang="zh-CN" altLang="en-US" sz="2100" b="1" dirty="0">
              <a:solidFill>
                <a:srgbClr val="00B0F0"/>
              </a:solidFill>
              <a:latin typeface="微软雅黑" pitchFamily="34" charset="-122"/>
              <a:ea typeface="微软雅黑" pitchFamily="34" charset="-122"/>
              <a:cs typeface="Arial" pitchFamily="34" charset="0"/>
            </a:endParaRPr>
          </a:p>
        </p:txBody>
      </p:sp>
      <p:sp>
        <p:nvSpPr>
          <p:cNvPr id="6" name="矩形 5"/>
          <p:cNvSpPr/>
          <p:nvPr/>
        </p:nvSpPr>
        <p:spPr bwMode="auto">
          <a:xfrm>
            <a:off x="3119671" y="960558"/>
            <a:ext cx="45719" cy="5674204"/>
          </a:xfrm>
          <a:prstGeom prst="rect">
            <a:avLst/>
          </a:prstGeom>
          <a:gradFill flip="none" rotWithShape="1">
            <a:gsLst>
              <a:gs pos="0">
                <a:schemeClr val="bg1">
                  <a:lumMod val="95000"/>
                </a:schemeClr>
              </a:gs>
              <a:gs pos="50000">
                <a:schemeClr val="bg1">
                  <a:lumMod val="50000"/>
                </a:schemeClr>
              </a:gs>
              <a:gs pos="100000">
                <a:schemeClr val="bg1"/>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lstStyle/>
          <a:p>
            <a:pPr>
              <a:lnSpc>
                <a:spcPct val="150000"/>
              </a:lnSpc>
              <a:defRPr/>
            </a:pPr>
            <a:endParaRPr kumimoji="1" lang="zh-CN" altLang="en-US" sz="2400" b="1" dirty="0">
              <a:solidFill>
                <a:srgbClr val="003B76">
                  <a:lumMod val="40000"/>
                  <a:lumOff val="60000"/>
                </a:srgbClr>
              </a:solidFill>
              <a:latin typeface="微软雅黑" pitchFamily="34" charset="-122"/>
              <a:ea typeface="微软雅黑" pitchFamily="34" charset="-122"/>
              <a:cs typeface="Arial" pitchFamily="34" charset="0"/>
            </a:endParaRPr>
          </a:p>
        </p:txBody>
      </p:sp>
      <p:sp>
        <p:nvSpPr>
          <p:cNvPr id="7" name="圆角矩形 6"/>
          <p:cNvSpPr/>
          <p:nvPr/>
        </p:nvSpPr>
        <p:spPr>
          <a:xfrm rot="2700000">
            <a:off x="3507227" y="1014498"/>
            <a:ext cx="480484"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a:solidFill>
                  <a:srgbClr val="FFFFFF"/>
                </a:solidFill>
                <a:latin typeface="微软雅黑" pitchFamily="34" charset="-122"/>
                <a:ea typeface="微软雅黑" pitchFamily="34" charset="-122"/>
                <a:cs typeface="Arial" pitchFamily="34" charset="0"/>
              </a:rPr>
              <a:t>1</a:t>
            </a:r>
            <a:endParaRPr kumimoji="1" lang="zh-CN" altLang="en-US" sz="2400" dirty="0">
              <a:solidFill>
                <a:srgbClr val="FFFFFF"/>
              </a:solidFill>
              <a:latin typeface="微软雅黑" pitchFamily="34" charset="-122"/>
              <a:ea typeface="微软雅黑" pitchFamily="34" charset="-122"/>
              <a:cs typeface="Arial" pitchFamily="34" charset="0"/>
            </a:endParaRPr>
          </a:p>
        </p:txBody>
      </p:sp>
      <p:sp>
        <p:nvSpPr>
          <p:cNvPr id="9" name="圆角矩形 8"/>
          <p:cNvSpPr/>
          <p:nvPr/>
        </p:nvSpPr>
        <p:spPr>
          <a:xfrm rot="2700000">
            <a:off x="3512365" y="1823603"/>
            <a:ext cx="574000"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a:solidFill>
                  <a:srgbClr val="FFFFFF"/>
                </a:solidFill>
                <a:latin typeface="微软雅黑" pitchFamily="34" charset="-122"/>
                <a:ea typeface="微软雅黑" pitchFamily="34" charset="-122"/>
                <a:cs typeface="Arial" pitchFamily="34" charset="0"/>
              </a:rPr>
              <a:t>2</a:t>
            </a:r>
            <a:endParaRPr kumimoji="1" lang="zh-CN" altLang="en-US" sz="2400" dirty="0">
              <a:solidFill>
                <a:srgbClr val="FFFFFF"/>
              </a:solidFill>
              <a:latin typeface="微软雅黑" pitchFamily="34" charset="-122"/>
              <a:ea typeface="微软雅黑" pitchFamily="34" charset="-122"/>
              <a:cs typeface="Arial" pitchFamily="34" charset="0"/>
            </a:endParaRPr>
          </a:p>
        </p:txBody>
      </p:sp>
      <p:sp>
        <p:nvSpPr>
          <p:cNvPr id="11" name="矩形 10"/>
          <p:cNvSpPr/>
          <p:nvPr>
            <p:custDataLst>
              <p:tags r:id="rId2"/>
            </p:custDataLst>
          </p:nvPr>
        </p:nvSpPr>
        <p:spPr bwMode="auto">
          <a:xfrm>
            <a:off x="4172192" y="3480180"/>
            <a:ext cx="6436319" cy="91693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endParaRPr kumimoji="1" lang="en-US" altLang="en-US" sz="2100" b="1" dirty="0">
              <a:solidFill>
                <a:srgbClr val="00B0F0"/>
              </a:solidFill>
              <a:latin typeface="微软雅黑" pitchFamily="34" charset="-122"/>
              <a:ea typeface="微软雅黑" pitchFamily="34" charset="-122"/>
              <a:cs typeface="Arial" pitchFamily="34" charset="0"/>
            </a:endParaRPr>
          </a:p>
        </p:txBody>
      </p:sp>
      <p:sp>
        <p:nvSpPr>
          <p:cNvPr id="12" name="矩形 11"/>
          <p:cNvSpPr/>
          <p:nvPr>
            <p:custDataLst>
              <p:tags r:id="rId3"/>
            </p:custDataLst>
          </p:nvPr>
        </p:nvSpPr>
        <p:spPr bwMode="auto">
          <a:xfrm>
            <a:off x="4301077" y="3717158"/>
            <a:ext cx="7352736" cy="68791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endParaRPr kumimoji="1" lang="en-US" altLang="en-US" sz="2100" b="1" dirty="0">
              <a:solidFill>
                <a:srgbClr val="00B0F0"/>
              </a:solidFill>
              <a:latin typeface="微软雅黑" pitchFamily="34" charset="-122"/>
              <a:ea typeface="微软雅黑" pitchFamily="34" charset="-122"/>
              <a:cs typeface="Arial" pitchFamily="34" charset="0"/>
            </a:endParaRPr>
          </a:p>
        </p:txBody>
      </p:sp>
      <p:sp>
        <p:nvSpPr>
          <p:cNvPr id="13" name="圆角矩形 12"/>
          <p:cNvSpPr/>
          <p:nvPr/>
        </p:nvSpPr>
        <p:spPr>
          <a:xfrm rot="2700000">
            <a:off x="3532566" y="3556665"/>
            <a:ext cx="574000"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smtClean="0">
                <a:solidFill>
                  <a:srgbClr val="FFFFFF"/>
                </a:solidFill>
                <a:latin typeface="微软雅黑" pitchFamily="34" charset="-122"/>
                <a:ea typeface="微软雅黑" pitchFamily="34" charset="-122"/>
                <a:cs typeface="Arial" pitchFamily="34" charset="0"/>
              </a:rPr>
              <a:t>4</a:t>
            </a:r>
            <a:endParaRPr kumimoji="1" lang="zh-CN" altLang="en-US" sz="2400" dirty="0">
              <a:solidFill>
                <a:srgbClr val="FFFFFF"/>
              </a:solidFill>
              <a:latin typeface="微软雅黑" pitchFamily="34" charset="-122"/>
              <a:ea typeface="微软雅黑" pitchFamily="34" charset="-122"/>
              <a:cs typeface="Arial" pitchFamily="34" charset="0"/>
            </a:endParaRPr>
          </a:p>
        </p:txBody>
      </p:sp>
      <p:sp>
        <p:nvSpPr>
          <p:cNvPr id="15" name="圆角矩形 14"/>
          <p:cNvSpPr/>
          <p:nvPr/>
        </p:nvSpPr>
        <p:spPr>
          <a:xfrm rot="2700000">
            <a:off x="3541933" y="2670155"/>
            <a:ext cx="574000"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a:solidFill>
                  <a:srgbClr val="FFFFFF"/>
                </a:solidFill>
                <a:latin typeface="微软雅黑" pitchFamily="34" charset="-122"/>
                <a:ea typeface="微软雅黑" pitchFamily="34" charset="-122"/>
                <a:cs typeface="Arial" pitchFamily="34" charset="0"/>
              </a:rPr>
              <a:t>3</a:t>
            </a:r>
            <a:endParaRPr kumimoji="1" lang="zh-CN" altLang="en-US" sz="2400" dirty="0">
              <a:solidFill>
                <a:srgbClr val="FFFFFF"/>
              </a:solidFill>
              <a:latin typeface="微软雅黑" pitchFamily="34" charset="-122"/>
              <a:ea typeface="微软雅黑" pitchFamily="34" charset="-122"/>
              <a:cs typeface="Arial" pitchFamily="34" charset="0"/>
            </a:endParaRPr>
          </a:p>
        </p:txBody>
      </p:sp>
      <p:sp>
        <p:nvSpPr>
          <p:cNvPr id="16" name="矩形 15"/>
          <p:cNvSpPr/>
          <p:nvPr>
            <p:custDataLst>
              <p:tags r:id="rId4"/>
            </p:custDataLst>
          </p:nvPr>
        </p:nvSpPr>
        <p:spPr bwMode="auto">
          <a:xfrm>
            <a:off x="4352253" y="2350824"/>
            <a:ext cx="6702810"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2100" b="1" dirty="0" smtClean="0">
                <a:solidFill>
                  <a:srgbClr val="00B0F0"/>
                </a:solidFill>
                <a:latin typeface="微软雅黑" pitchFamily="34" charset="-122"/>
                <a:ea typeface="微软雅黑" pitchFamily="34" charset="-122"/>
                <a:cs typeface="Arial" pitchFamily="34" charset="0"/>
              </a:rPr>
              <a:t>升级和补丁规范</a:t>
            </a:r>
            <a:endParaRPr kumimoji="1" lang="zh-CN" altLang="en-US" sz="2100" b="1" dirty="0">
              <a:solidFill>
                <a:srgbClr val="00B0F0"/>
              </a:solidFill>
              <a:latin typeface="微软雅黑" pitchFamily="34" charset="-122"/>
              <a:ea typeface="微软雅黑" pitchFamily="34" charset="-122"/>
              <a:cs typeface="Arial" pitchFamily="34" charset="0"/>
            </a:endParaRPr>
          </a:p>
        </p:txBody>
      </p:sp>
      <p:sp>
        <p:nvSpPr>
          <p:cNvPr id="19" name="矩形 18"/>
          <p:cNvSpPr/>
          <p:nvPr>
            <p:custDataLst>
              <p:tags r:id="rId5"/>
            </p:custDataLst>
          </p:nvPr>
        </p:nvSpPr>
        <p:spPr bwMode="auto">
          <a:xfrm>
            <a:off x="4299181" y="1527275"/>
            <a:ext cx="6702810"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2100" b="1" dirty="0" smtClean="0">
                <a:solidFill>
                  <a:srgbClr val="00B0F0"/>
                </a:solidFill>
                <a:latin typeface="微软雅黑" pitchFamily="34" charset="-122"/>
                <a:ea typeface="微软雅黑" pitchFamily="34" charset="-122"/>
                <a:cs typeface="Arial" pitchFamily="34" charset="0"/>
              </a:rPr>
              <a:t>现场管理规范</a:t>
            </a:r>
            <a:endParaRPr kumimoji="1" lang="en-US" altLang="en-US" sz="2100" b="1" dirty="0">
              <a:solidFill>
                <a:srgbClr val="00B0F0"/>
              </a:solidFill>
              <a:latin typeface="微软雅黑" pitchFamily="34" charset="-122"/>
              <a:ea typeface="微软雅黑" pitchFamily="34" charset="-122"/>
              <a:cs typeface="Arial" pitchFamily="34" charset="0"/>
            </a:endParaRPr>
          </a:p>
        </p:txBody>
      </p:sp>
      <p:sp>
        <p:nvSpPr>
          <p:cNvPr id="14" name="矩形 13"/>
          <p:cNvSpPr/>
          <p:nvPr>
            <p:custDataLst>
              <p:tags r:id="rId6"/>
            </p:custDataLst>
          </p:nvPr>
        </p:nvSpPr>
        <p:spPr bwMode="auto">
          <a:xfrm>
            <a:off x="4388081" y="4079975"/>
            <a:ext cx="6702810"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en-US" altLang="zh-CN" sz="2100" b="1" dirty="0" smtClean="0">
                <a:solidFill>
                  <a:srgbClr val="00B0F0"/>
                </a:solidFill>
                <a:latin typeface="微软雅黑" pitchFamily="34" charset="-122"/>
                <a:ea typeface="微软雅黑" pitchFamily="34" charset="-122"/>
                <a:cs typeface="Arial" pitchFamily="34" charset="0"/>
              </a:rPr>
              <a:t>BOS </a:t>
            </a:r>
            <a:r>
              <a:rPr kumimoji="1" lang="zh-CN" altLang="en-US" sz="2100" b="1" dirty="0" smtClean="0">
                <a:solidFill>
                  <a:srgbClr val="00B0F0"/>
                </a:solidFill>
                <a:latin typeface="微软雅黑" pitchFamily="34" charset="-122"/>
                <a:ea typeface="微软雅黑" pitchFamily="34" charset="-122"/>
                <a:cs typeface="Arial" pitchFamily="34" charset="0"/>
              </a:rPr>
              <a:t>设计器规范</a:t>
            </a:r>
            <a:endParaRPr kumimoji="1" lang="en-US" altLang="en-US" sz="2100" b="1" dirty="0">
              <a:solidFill>
                <a:srgbClr val="00B0F0"/>
              </a:solidFill>
              <a:latin typeface="微软雅黑" pitchFamily="34" charset="-122"/>
              <a:ea typeface="微软雅黑" pitchFamily="34" charset="-122"/>
              <a:cs typeface="Arial" pitchFamily="34" charset="0"/>
            </a:endParaRPr>
          </a:p>
        </p:txBody>
      </p:sp>
      <p:sp>
        <p:nvSpPr>
          <p:cNvPr id="18" name="圆角矩形 17"/>
          <p:cNvSpPr/>
          <p:nvPr/>
        </p:nvSpPr>
        <p:spPr>
          <a:xfrm rot="2700000">
            <a:off x="3684966" y="5271165"/>
            <a:ext cx="574000"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a:solidFill>
                  <a:srgbClr val="FFFFFF"/>
                </a:solidFill>
                <a:latin typeface="微软雅黑" pitchFamily="34" charset="-122"/>
                <a:ea typeface="微软雅黑" pitchFamily="34" charset="-122"/>
                <a:cs typeface="Arial" pitchFamily="34" charset="0"/>
              </a:rPr>
              <a:t>6</a:t>
            </a:r>
            <a:endParaRPr kumimoji="1" lang="zh-CN" altLang="en-US" sz="2400" dirty="0">
              <a:solidFill>
                <a:srgbClr val="FFFFFF"/>
              </a:solidFill>
              <a:latin typeface="微软雅黑" pitchFamily="34" charset="-122"/>
              <a:ea typeface="微软雅黑" pitchFamily="34" charset="-122"/>
              <a:cs typeface="Arial" pitchFamily="34" charset="0"/>
            </a:endParaRPr>
          </a:p>
        </p:txBody>
      </p:sp>
      <p:sp>
        <p:nvSpPr>
          <p:cNvPr id="20" name="圆角矩形 19"/>
          <p:cNvSpPr/>
          <p:nvPr/>
        </p:nvSpPr>
        <p:spPr>
          <a:xfrm rot="2700000">
            <a:off x="3608766" y="4394865"/>
            <a:ext cx="574000"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a:solidFill>
                  <a:srgbClr val="FFFFFF"/>
                </a:solidFill>
                <a:latin typeface="微软雅黑" pitchFamily="34" charset="-122"/>
                <a:ea typeface="微软雅黑" pitchFamily="34" charset="-122"/>
                <a:cs typeface="Arial" pitchFamily="34" charset="0"/>
              </a:rPr>
              <a:t>5</a:t>
            </a:r>
            <a:endParaRPr kumimoji="1" lang="zh-CN" altLang="en-US" sz="2400" dirty="0">
              <a:solidFill>
                <a:srgbClr val="FFFFFF"/>
              </a:solidFill>
              <a:latin typeface="微软雅黑" pitchFamily="34" charset="-122"/>
              <a:ea typeface="微软雅黑" pitchFamily="34" charset="-122"/>
              <a:cs typeface="Arial" pitchFamily="34" charset="0"/>
            </a:endParaRPr>
          </a:p>
        </p:txBody>
      </p:sp>
      <p:sp>
        <p:nvSpPr>
          <p:cNvPr id="21" name="矩形 20"/>
          <p:cNvSpPr/>
          <p:nvPr>
            <p:custDataLst>
              <p:tags r:id="rId7"/>
            </p:custDataLst>
          </p:nvPr>
        </p:nvSpPr>
        <p:spPr bwMode="auto">
          <a:xfrm>
            <a:off x="4438881" y="4948937"/>
            <a:ext cx="6702810"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2100" b="1" dirty="0" smtClean="0">
                <a:solidFill>
                  <a:srgbClr val="00B0F0"/>
                </a:solidFill>
                <a:latin typeface="微软雅黑" pitchFamily="34" charset="-122"/>
                <a:ea typeface="微软雅黑" pitchFamily="34" charset="-122"/>
                <a:cs typeface="Arial" pitchFamily="34" charset="0"/>
              </a:rPr>
              <a:t>代码规范</a:t>
            </a:r>
            <a:endParaRPr kumimoji="1" lang="en-US" altLang="en-US" sz="2100" b="1" dirty="0">
              <a:solidFill>
                <a:srgbClr val="00B0F0"/>
              </a:solidFill>
              <a:latin typeface="微软雅黑" pitchFamily="34" charset="-122"/>
              <a:ea typeface="微软雅黑" pitchFamily="34" charset="-122"/>
              <a:cs typeface="Arial" pitchFamily="34" charset="0"/>
            </a:endParaRPr>
          </a:p>
        </p:txBody>
      </p:sp>
      <p:sp>
        <p:nvSpPr>
          <p:cNvPr id="22" name="矩形 21"/>
          <p:cNvSpPr/>
          <p:nvPr>
            <p:custDataLst>
              <p:tags r:id="rId8"/>
            </p:custDataLst>
          </p:nvPr>
        </p:nvSpPr>
        <p:spPr bwMode="auto">
          <a:xfrm>
            <a:off x="4426181" y="3254475"/>
            <a:ext cx="6702810"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2100" b="1" dirty="0" smtClean="0">
                <a:solidFill>
                  <a:srgbClr val="00B0F0"/>
                </a:solidFill>
                <a:latin typeface="微软雅黑" pitchFamily="34" charset="-122"/>
                <a:ea typeface="微软雅黑" pitchFamily="34" charset="-122"/>
                <a:cs typeface="Arial" pitchFamily="34" charset="0"/>
              </a:rPr>
              <a:t>规范管理</a:t>
            </a:r>
            <a:endParaRPr kumimoji="1" lang="en-US" altLang="en-US" sz="2100" b="1" dirty="0">
              <a:solidFill>
                <a:srgbClr val="00B0F0"/>
              </a:solidFill>
              <a:latin typeface="微软雅黑" pitchFamily="34" charset="-122"/>
              <a:ea typeface="微软雅黑" pitchFamily="34" charset="-122"/>
              <a:cs typeface="Arial" pitchFamily="34" charset="0"/>
            </a:endParaRPr>
          </a:p>
        </p:txBody>
      </p:sp>
      <p:sp>
        <p:nvSpPr>
          <p:cNvPr id="23" name="矩形 22"/>
          <p:cNvSpPr/>
          <p:nvPr>
            <p:custDataLst>
              <p:tags r:id="rId9"/>
            </p:custDataLst>
          </p:nvPr>
        </p:nvSpPr>
        <p:spPr bwMode="auto">
          <a:xfrm>
            <a:off x="4476981" y="5807175"/>
            <a:ext cx="6702810"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2100" b="1" dirty="0" smtClean="0">
                <a:solidFill>
                  <a:srgbClr val="00B0F0"/>
                </a:solidFill>
                <a:latin typeface="微软雅黑" pitchFamily="34" charset="-122"/>
                <a:ea typeface="微软雅黑" pitchFamily="34" charset="-122"/>
                <a:cs typeface="Arial" pitchFamily="34" charset="0"/>
              </a:rPr>
              <a:t>数据库规范</a:t>
            </a:r>
            <a:endParaRPr kumimoji="1" lang="en-US" altLang="en-US" sz="2100" b="1" dirty="0">
              <a:solidFill>
                <a:srgbClr val="00B0F0"/>
              </a:solidFill>
              <a:latin typeface="微软雅黑" pitchFamily="34" charset="-122"/>
              <a:ea typeface="微软雅黑" pitchFamily="34" charset="-122"/>
              <a:cs typeface="Arial" pitchFamily="34" charset="0"/>
            </a:endParaRPr>
          </a:p>
        </p:txBody>
      </p:sp>
      <p:sp>
        <p:nvSpPr>
          <p:cNvPr id="24" name="圆角矩形 23"/>
          <p:cNvSpPr/>
          <p:nvPr/>
        </p:nvSpPr>
        <p:spPr>
          <a:xfrm rot="2700000">
            <a:off x="3780322" y="6081080"/>
            <a:ext cx="529917"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smtClean="0">
                <a:solidFill>
                  <a:srgbClr val="FFFFFF"/>
                </a:solidFill>
                <a:latin typeface="微软雅黑" pitchFamily="34" charset="-122"/>
                <a:ea typeface="微软雅黑" pitchFamily="34" charset="-122"/>
                <a:cs typeface="Arial" pitchFamily="34" charset="0"/>
              </a:rPr>
              <a:t>7</a:t>
            </a:r>
            <a:endParaRPr kumimoji="1" lang="zh-CN" altLang="en-US" sz="2400" dirty="0">
              <a:solidFill>
                <a:srgbClr val="FFFFFF"/>
              </a:solidFill>
              <a:latin typeface="微软雅黑" pitchFamily="34" charset="-122"/>
              <a:ea typeface="微软雅黑" pitchFamily="34" charset="-122"/>
              <a:cs typeface="Arial" pitchFamily="34" charset="0"/>
            </a:endParaRPr>
          </a:p>
        </p:txBody>
      </p:sp>
    </p:spTree>
    <p:extLst>
      <p:ext uri="{BB962C8B-B14F-4D97-AF65-F5344CB8AC3E}">
        <p14:creationId xmlns:p14="http://schemas.microsoft.com/office/powerpoint/2010/main" val="28111654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3"/>
          <p:cNvSpPr txBox="1"/>
          <p:nvPr/>
        </p:nvSpPr>
        <p:spPr>
          <a:xfrm>
            <a:off x="566875" y="226188"/>
            <a:ext cx="12848874" cy="714034"/>
          </a:xfrm>
          <a:prstGeom prst="rect">
            <a:avLst/>
          </a:prstGeom>
          <a:noFill/>
        </p:spPr>
        <p:txBody>
          <a:bodyPr wrap="square" lIns="121912" tIns="60956" rIns="121912" bIns="60956" rtlCol="0">
            <a:spAutoFit/>
          </a:bodyPr>
          <a:lstStyle/>
          <a:p>
            <a:pPr>
              <a:lnSpc>
                <a:spcPct val="120000"/>
              </a:lnSpc>
            </a:pPr>
            <a:r>
              <a:rPr kumimoji="1" lang="en-US" altLang="zh-CN" sz="3200" b="1" dirty="0">
                <a:solidFill>
                  <a:srgbClr val="00B0F0"/>
                </a:solidFill>
                <a:latin typeface="微软雅黑" pitchFamily="34" charset="-122"/>
                <a:ea typeface="微软雅黑" pitchFamily="34" charset="-122"/>
                <a:cs typeface="Arial" pitchFamily="34" charset="0"/>
              </a:rPr>
              <a:t> </a:t>
            </a:r>
            <a:r>
              <a:rPr kumimoji="1" lang="zh-CN" altLang="en-US" sz="3200" b="1" dirty="0" smtClean="0">
                <a:solidFill>
                  <a:srgbClr val="00B0F0"/>
                </a:solidFill>
                <a:latin typeface="微软雅黑" pitchFamily="34" charset="-122"/>
                <a:ea typeface="微软雅黑" pitchFamily="34" charset="-122"/>
                <a:cs typeface="Arial" pitchFamily="34" charset="0"/>
              </a:rPr>
              <a:t>目前金蝶云星空二次开发突出问题分析</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3" name="内容占位符 1"/>
          <p:cNvSpPr txBox="1">
            <a:spLocks/>
          </p:cNvSpPr>
          <p:nvPr/>
        </p:nvSpPr>
        <p:spPr>
          <a:xfrm>
            <a:off x="1174413" y="3446031"/>
            <a:ext cx="8730210" cy="4852198"/>
          </a:xfrm>
          <a:prstGeom prst="rect">
            <a:avLst/>
          </a:prstGeom>
        </p:spPr>
        <p:txBody>
          <a:bodyPr vert="horz" lIns="91440" tIns="45720" rIns="91440" bIns="45720" rtlCol="0">
            <a:normAutofit/>
          </a:bodyPr>
          <a:lstStyle>
            <a:lvl1pPr marL="342900" indent="-342900" algn="l" defTabSz="457200" rtl="0" eaLnBrk="1" fontAlgn="base" latinLnBrk="0" hangingPunct="1">
              <a:spcBef>
                <a:spcPct val="20000"/>
              </a:spcBef>
              <a:spcAft>
                <a:spcPct val="0"/>
              </a:spcAft>
              <a:buSzPct val="100000"/>
              <a:buFontTx/>
              <a:buBlip>
                <a:blip r:embed="rId2"/>
              </a:buBlip>
              <a:defRPr kumimoji="1" lang="zh-CN" altLang="en-US" sz="2000" b="0" i="0" kern="1200">
                <a:solidFill>
                  <a:schemeClr val="tx1">
                    <a:lumMod val="85000"/>
                    <a:lumOff val="15000"/>
                  </a:schemeClr>
                </a:solidFill>
                <a:latin typeface="微软雅黑"/>
                <a:ea typeface="微软雅黑"/>
                <a:cs typeface="微软雅黑"/>
              </a:defRPr>
            </a:lvl1pPr>
            <a:lvl2pPr marL="742950" indent="-285750" algn="l" defTabSz="457200" rtl="0" eaLnBrk="1" fontAlgn="base" latinLnBrk="0" hangingPunct="1">
              <a:spcBef>
                <a:spcPct val="20000"/>
              </a:spcBef>
              <a:spcAft>
                <a:spcPct val="0"/>
              </a:spcAft>
              <a:buFont typeface="Arial"/>
              <a:buChar char="–"/>
              <a:defRPr kumimoji="1" lang="zh-CN" altLang="en-US" sz="1800" b="0" i="0" kern="1200">
                <a:solidFill>
                  <a:schemeClr val="tx1">
                    <a:lumMod val="85000"/>
                    <a:lumOff val="15000"/>
                  </a:schemeClr>
                </a:solidFill>
                <a:latin typeface="微软雅黑"/>
                <a:ea typeface="微软雅黑"/>
                <a:cs typeface="微软雅黑"/>
              </a:defRPr>
            </a:lvl2pPr>
            <a:lvl3pPr marL="1143000" indent="-228600" algn="l" defTabSz="457200" rtl="0" eaLnBrk="1" fontAlgn="base" latinLnBrk="0" hangingPunct="1">
              <a:spcBef>
                <a:spcPct val="20000"/>
              </a:spcBef>
              <a:spcAft>
                <a:spcPct val="0"/>
              </a:spcAft>
              <a:buFont typeface="Arial"/>
              <a:buChar char="•"/>
              <a:defRPr kumimoji="1" lang="zh-CN" altLang="en-US" sz="1600" b="0" i="0" kern="1200">
                <a:solidFill>
                  <a:schemeClr val="tx1">
                    <a:lumMod val="85000"/>
                    <a:lumOff val="15000"/>
                  </a:schemeClr>
                </a:solidFill>
                <a:latin typeface="微软雅黑"/>
                <a:ea typeface="微软雅黑"/>
                <a:cs typeface="微软雅黑"/>
              </a:defRPr>
            </a:lvl3pPr>
            <a:lvl4pPr marL="1600200" indent="-228600" algn="l" defTabSz="457200" rtl="0" eaLnBrk="1" fontAlgn="base" latinLnBrk="0" hangingPunct="1">
              <a:spcBef>
                <a:spcPct val="20000"/>
              </a:spcBef>
              <a:spcAft>
                <a:spcPct val="0"/>
              </a:spcAft>
              <a:buFont typeface="Arial"/>
              <a:buChar char="–"/>
              <a:defRPr kumimoji="1" lang="zh-CN" altLang="en-US" sz="1400" b="0" i="0" kern="1200">
                <a:solidFill>
                  <a:schemeClr val="tx1">
                    <a:lumMod val="85000"/>
                    <a:lumOff val="15000"/>
                  </a:schemeClr>
                </a:solidFill>
                <a:latin typeface="微软雅黑"/>
                <a:ea typeface="微软雅黑"/>
                <a:cs typeface="微软雅黑"/>
              </a:defRPr>
            </a:lvl4pPr>
            <a:lvl5pPr marL="2057400" indent="-228600" algn="l" defTabSz="457200" rtl="0" eaLnBrk="1" fontAlgn="base" latinLnBrk="0" hangingPunct="1">
              <a:spcBef>
                <a:spcPct val="20000"/>
              </a:spcBef>
              <a:spcAft>
                <a:spcPct val="0"/>
              </a:spcAft>
              <a:buFont typeface="Arial"/>
              <a:buChar char="»"/>
              <a:defRPr kumimoji="1" lang="zh-CN" altLang="en-US" sz="1400" b="0" i="0" kern="1200">
                <a:solidFill>
                  <a:schemeClr val="tx1">
                    <a:lumMod val="85000"/>
                    <a:lumOff val="15000"/>
                  </a:schemeClr>
                </a:solidFill>
                <a:latin typeface="微软雅黑"/>
                <a:ea typeface="微软雅黑"/>
                <a:cs typeface="微软雅黑"/>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71450" indent="-171450" algn="just">
              <a:lnSpc>
                <a:spcPct val="130000"/>
              </a:lnSpc>
              <a:spcBef>
                <a:spcPct val="0"/>
              </a:spcBef>
              <a:buClr>
                <a:schemeClr val="accent2">
                  <a:lumMod val="40000"/>
                  <a:lumOff val="60000"/>
                </a:schemeClr>
              </a:buClr>
              <a:buFontTx/>
              <a:buNone/>
            </a:pPr>
            <a:r>
              <a:rPr lang="en-US" altLang="zh-CN" sz="1000" smtClean="0">
                <a:solidFill>
                  <a:schemeClr val="tx1"/>
                </a:solidFill>
                <a:latin typeface="微软雅黑" panose="020B0503020204020204" pitchFamily="34" charset="-122"/>
                <a:ea typeface="微软雅黑" panose="020B0503020204020204" pitchFamily="34" charset="-122"/>
                <a:cs typeface="+mn-cs"/>
              </a:rPr>
              <a:t> </a:t>
            </a:r>
            <a:endParaRPr lang="en-US" sz="1000" dirty="0" smtClean="0">
              <a:solidFill>
                <a:schemeClr val="tx1"/>
              </a:solidFill>
              <a:latin typeface="微软雅黑" panose="020B0503020204020204" pitchFamily="34" charset="-122"/>
              <a:ea typeface="微软雅黑" panose="020B0503020204020204" pitchFamily="34" charset="-122"/>
              <a:cs typeface="+mn-cs"/>
            </a:endParaRPr>
          </a:p>
        </p:txBody>
      </p:sp>
      <p:sp>
        <p:nvSpPr>
          <p:cNvPr id="10" name="文本框 18"/>
          <p:cNvSpPr txBox="1">
            <a:spLocks noChangeArrowheads="1"/>
          </p:cNvSpPr>
          <p:nvPr/>
        </p:nvSpPr>
        <p:spPr bwMode="auto">
          <a:xfrm>
            <a:off x="5096639" y="4686343"/>
            <a:ext cx="1166307" cy="3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FontTx/>
              <a:buNone/>
            </a:pPr>
            <a:endParaRPr lang="zh-CN" altLang="en-US" sz="1600" dirty="0">
              <a:solidFill>
                <a:srgbClr val="FF6E1D"/>
              </a:solidFill>
              <a:latin typeface="微软雅黑" panose="020B0503020204020204" pitchFamily="34" charset="-122"/>
              <a:ea typeface="微软雅黑" panose="020B0503020204020204" pitchFamily="34" charset="-122"/>
            </a:endParaRPr>
          </a:p>
        </p:txBody>
      </p:sp>
      <p:sp>
        <p:nvSpPr>
          <p:cNvPr id="16" name="矩形 15"/>
          <p:cNvSpPr/>
          <p:nvPr/>
        </p:nvSpPr>
        <p:spPr>
          <a:xfrm>
            <a:off x="1307382" y="3446030"/>
            <a:ext cx="184731" cy="461665"/>
          </a:xfrm>
          <a:prstGeom prst="rect">
            <a:avLst/>
          </a:prstGeom>
        </p:spPr>
        <p:txBody>
          <a:bodyPr wrap="none">
            <a:spAutoFit/>
          </a:bodyPr>
          <a:lstStyle/>
          <a:p>
            <a:pPr algn="ctr"/>
            <a:endParaRPr lang="zh-CN" altLang="en-US" sz="2400" dirty="0">
              <a:latin typeface="微软雅黑" panose="020B0503020204020204" pitchFamily="34" charset="-122"/>
              <a:ea typeface="微软雅黑" panose="020B0503020204020204" pitchFamily="34" charset="-122"/>
            </a:endParaRPr>
          </a:p>
        </p:txBody>
      </p:sp>
      <p:sp>
        <p:nvSpPr>
          <p:cNvPr id="31" name="内容占位符 32"/>
          <p:cNvSpPr txBox="1">
            <a:spLocks/>
          </p:cNvSpPr>
          <p:nvPr/>
        </p:nvSpPr>
        <p:spPr>
          <a:xfrm>
            <a:off x="1174413" y="8960544"/>
            <a:ext cx="8856963" cy="248896"/>
          </a:xfrm>
          <a:prstGeom prst="rect">
            <a:avLst/>
          </a:prstGeom>
        </p:spPr>
        <p:txBody>
          <a:bodyPr>
            <a:normAutofit fontScale="47500" lnSpcReduction="20000"/>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altLang="zh-CN" smtClean="0"/>
              <a:t> </a:t>
            </a:r>
            <a:endParaRPr lang="zh-CN" altLang="en-US" dirty="0"/>
          </a:p>
        </p:txBody>
      </p:sp>
      <p:sp>
        <p:nvSpPr>
          <p:cNvPr id="34" name="内容占位符 1"/>
          <p:cNvSpPr txBox="1">
            <a:spLocks/>
          </p:cNvSpPr>
          <p:nvPr/>
        </p:nvSpPr>
        <p:spPr>
          <a:xfrm>
            <a:off x="395288" y="989013"/>
            <a:ext cx="8334375" cy="5137150"/>
          </a:xfrm>
          <a:prstGeom prst="rect">
            <a:avLst/>
          </a:prstGeom>
        </p:spPr>
        <p:txBody>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Tx/>
              <a:buNone/>
              <a:defRPr/>
            </a:pPr>
            <a:r>
              <a:rPr lang="en-US" altLang="zh-CN" smtClean="0"/>
              <a:t> </a:t>
            </a:r>
            <a:endParaRPr lang="en-US" dirty="0"/>
          </a:p>
        </p:txBody>
      </p:sp>
      <p:grpSp>
        <p:nvGrpSpPr>
          <p:cNvPr id="37" name="组合 4"/>
          <p:cNvGrpSpPr>
            <a:grpSpLocks/>
          </p:cNvGrpSpPr>
          <p:nvPr/>
        </p:nvGrpSpPr>
        <p:grpSpPr bwMode="auto">
          <a:xfrm>
            <a:off x="673066" y="1117600"/>
            <a:ext cx="10261606" cy="5033931"/>
            <a:chOff x="389882" y="2368764"/>
            <a:chExt cx="8534258" cy="2807481"/>
          </a:xfrm>
        </p:grpSpPr>
        <p:sp>
          <p:nvSpPr>
            <p:cNvPr id="39" name="Rectangle 5"/>
            <p:cNvSpPr>
              <a:spLocks noChangeArrowheads="1"/>
            </p:cNvSpPr>
            <p:nvPr/>
          </p:nvSpPr>
          <p:spPr bwMode="blackWhite">
            <a:xfrm>
              <a:off x="389882" y="2368764"/>
              <a:ext cx="8534258" cy="2807481"/>
            </a:xfrm>
            <a:prstGeom prst="rect">
              <a:avLst/>
            </a:prstGeom>
            <a:solidFill>
              <a:srgbClr val="00B0F0">
                <a:alpha val="20000"/>
              </a:srgbClr>
            </a:solidFill>
            <a:ln w="9525">
              <a:solidFill>
                <a:srgbClr val="A6A6A6"/>
              </a:solidFill>
              <a:miter lim="800000"/>
              <a:headEnd/>
              <a:tailEnd/>
            </a:ln>
          </p:spPr>
          <p:txBody>
            <a:bodyPr wrap="none"/>
            <a:lstStyle/>
            <a:p>
              <a:endParaRPr lang="zh-CN" altLang="en-US" sz="1100">
                <a:latin typeface="微软雅黑" pitchFamily="34" charset="-122"/>
                <a:ea typeface="微软雅黑" pitchFamily="34" charset="-122"/>
              </a:endParaRPr>
            </a:p>
          </p:txBody>
        </p:sp>
        <p:sp>
          <p:nvSpPr>
            <p:cNvPr id="40" name="Freeform 7"/>
            <p:cNvSpPr>
              <a:spLocks/>
            </p:cNvSpPr>
            <p:nvPr/>
          </p:nvSpPr>
          <p:spPr bwMode="blackWhite">
            <a:xfrm>
              <a:off x="443101" y="3833750"/>
              <a:ext cx="6785493" cy="42994"/>
            </a:xfrm>
            <a:custGeom>
              <a:avLst/>
              <a:gdLst/>
              <a:ahLst/>
              <a:cxnLst>
                <a:cxn ang="0">
                  <a:pos x="0" y="0"/>
                </a:cxn>
                <a:cxn ang="0">
                  <a:pos x="4680" y="0"/>
                </a:cxn>
              </a:cxnLst>
              <a:rect l="0" t="0" r="r" b="b"/>
              <a:pathLst>
                <a:path w="4681" h="1">
                  <a:moveTo>
                    <a:pt x="0" y="0"/>
                  </a:moveTo>
                  <a:lnTo>
                    <a:pt x="4680" y="0"/>
                  </a:lnTo>
                </a:path>
              </a:pathLst>
            </a:custGeom>
            <a:solidFill>
              <a:schemeClr val="accent3">
                <a:lumMod val="95000"/>
              </a:schemeClr>
            </a:solidFill>
            <a:ln w="25400">
              <a:solidFill>
                <a:schemeClr val="tx1"/>
              </a:solidFill>
              <a:round/>
              <a:headEnd type="none" w="med" len="med"/>
              <a:tailEnd type="none" w="med" len="med"/>
            </a:ln>
            <a:effectLst/>
          </p:spPr>
          <p:txBody>
            <a:bodyPr wrap="none" anchor="ctr"/>
            <a:lstStyle/>
            <a:p>
              <a:pPr>
                <a:defRPr/>
              </a:pPr>
              <a:endParaRPr lang="zh-CN" altLang="en-US" sz="1600">
                <a:latin typeface="微软雅黑" pitchFamily="34" charset="-122"/>
                <a:ea typeface="微软雅黑" pitchFamily="34" charset="-122"/>
              </a:endParaRPr>
            </a:p>
          </p:txBody>
        </p:sp>
        <p:sp>
          <p:nvSpPr>
            <p:cNvPr id="41" name="Freeform 8"/>
            <p:cNvSpPr>
              <a:spLocks/>
            </p:cNvSpPr>
            <p:nvPr/>
          </p:nvSpPr>
          <p:spPr bwMode="blackWhite">
            <a:xfrm>
              <a:off x="1662823" y="2710221"/>
              <a:ext cx="2132943" cy="1129207"/>
            </a:xfrm>
            <a:custGeom>
              <a:avLst/>
              <a:gdLst/>
              <a:ahLst/>
              <a:cxnLst>
                <a:cxn ang="0">
                  <a:pos x="0" y="0"/>
                </a:cxn>
                <a:cxn ang="0">
                  <a:pos x="1224" y="1008"/>
                </a:cxn>
              </a:cxnLst>
              <a:rect l="0" t="0" r="r" b="b"/>
              <a:pathLst>
                <a:path w="1225" h="1009">
                  <a:moveTo>
                    <a:pt x="0" y="0"/>
                  </a:moveTo>
                  <a:lnTo>
                    <a:pt x="1224" y="1008"/>
                  </a:lnTo>
                </a:path>
              </a:pathLst>
            </a:custGeom>
            <a:solidFill>
              <a:schemeClr val="accent3">
                <a:lumMod val="95000"/>
              </a:schemeClr>
            </a:solidFill>
            <a:ln w="25400">
              <a:solidFill>
                <a:schemeClr val="tx1"/>
              </a:solidFill>
              <a:round/>
              <a:headEnd type="none" w="med" len="med"/>
              <a:tailEnd type="none" w="med" len="med"/>
            </a:ln>
            <a:effectLst/>
          </p:spPr>
          <p:txBody>
            <a:bodyPr wrap="none" anchor="ctr"/>
            <a:lstStyle/>
            <a:p>
              <a:pPr>
                <a:defRPr/>
              </a:pPr>
              <a:endParaRPr lang="zh-CN" altLang="en-US" sz="1600">
                <a:latin typeface="微软雅黑" pitchFamily="34" charset="-122"/>
                <a:ea typeface="微软雅黑" pitchFamily="34" charset="-122"/>
              </a:endParaRPr>
            </a:p>
          </p:txBody>
        </p:sp>
        <p:sp>
          <p:nvSpPr>
            <p:cNvPr id="44" name="AutoShape 9"/>
            <p:cNvSpPr>
              <a:spLocks noChangeArrowheads="1"/>
            </p:cNvSpPr>
            <p:nvPr/>
          </p:nvSpPr>
          <p:spPr bwMode="blackWhite">
            <a:xfrm>
              <a:off x="4638430" y="4793857"/>
              <a:ext cx="2520280" cy="259338"/>
            </a:xfrm>
            <a:prstGeom prst="roundRect">
              <a:avLst>
                <a:gd name="adj" fmla="val 0"/>
              </a:avLst>
            </a:prstGeom>
            <a:solidFill>
              <a:srgbClr val="FF0000">
                <a:alpha val="79999"/>
              </a:srgbClr>
            </a:solidFill>
            <a:ln w="25400">
              <a:solidFill>
                <a:schemeClr val="tx1"/>
              </a:solidFill>
              <a:round/>
              <a:headEnd/>
              <a:tailEnd/>
            </a:ln>
          </p:spPr>
          <p:txBody>
            <a:bodyPr wrap="none" anchor="ctr"/>
            <a:lstStyle/>
            <a:p>
              <a:pPr algn="ctr"/>
              <a:r>
                <a:rPr lang="zh-CN" altLang="en-US" sz="1600" b="1" dirty="0" smtClean="0">
                  <a:solidFill>
                    <a:schemeClr val="bg1"/>
                  </a:solidFill>
                  <a:latin typeface="微软雅黑" pitchFamily="34" charset="-122"/>
                  <a:ea typeface="微软雅黑" pitchFamily="34" charset="-122"/>
                </a:rPr>
                <a:t>设计和开发能力</a:t>
              </a:r>
              <a:r>
                <a:rPr lang="zh-CN" altLang="en-US" sz="1600" b="1" dirty="0">
                  <a:solidFill>
                    <a:schemeClr val="bg1"/>
                  </a:solidFill>
                  <a:latin typeface="微软雅黑" pitchFamily="34" charset="-122"/>
                  <a:ea typeface="微软雅黑" pitchFamily="34" charset="-122"/>
                </a:rPr>
                <a:t>不足</a:t>
              </a:r>
            </a:p>
          </p:txBody>
        </p:sp>
        <p:sp>
          <p:nvSpPr>
            <p:cNvPr id="45" name="AutoShape 10"/>
            <p:cNvSpPr>
              <a:spLocks noChangeArrowheads="1"/>
            </p:cNvSpPr>
            <p:nvPr/>
          </p:nvSpPr>
          <p:spPr bwMode="blackWhite">
            <a:xfrm>
              <a:off x="876350" y="4793858"/>
              <a:ext cx="2304255" cy="259338"/>
            </a:xfrm>
            <a:prstGeom prst="roundRect">
              <a:avLst>
                <a:gd name="adj" fmla="val 0"/>
              </a:avLst>
            </a:prstGeom>
            <a:solidFill>
              <a:srgbClr val="FF0000">
                <a:alpha val="79999"/>
              </a:srgbClr>
            </a:solidFill>
            <a:ln w="25400">
              <a:solidFill>
                <a:schemeClr val="tx1"/>
              </a:solidFill>
              <a:round/>
              <a:headEnd/>
              <a:tailEnd/>
            </a:ln>
          </p:spPr>
          <p:txBody>
            <a:bodyPr wrap="none" anchor="ctr"/>
            <a:lstStyle/>
            <a:p>
              <a:pPr algn="ctr"/>
              <a:r>
                <a:rPr lang="zh-CN" altLang="en-US" sz="1600" b="1" dirty="0" smtClean="0">
                  <a:solidFill>
                    <a:schemeClr val="bg1"/>
                  </a:solidFill>
                  <a:latin typeface="微软雅黑" pitchFamily="34" charset="-122"/>
                  <a:ea typeface="微软雅黑" pitchFamily="34" charset="-122"/>
                </a:rPr>
                <a:t>不规范</a:t>
              </a:r>
              <a:endParaRPr lang="zh-CN" altLang="en-US" sz="1600" b="1" dirty="0">
                <a:solidFill>
                  <a:schemeClr val="bg1"/>
                </a:solidFill>
                <a:latin typeface="微软雅黑" pitchFamily="34" charset="-122"/>
                <a:ea typeface="微软雅黑" pitchFamily="34" charset="-122"/>
              </a:endParaRPr>
            </a:p>
          </p:txBody>
        </p:sp>
        <p:sp>
          <p:nvSpPr>
            <p:cNvPr id="46" name="AutoShape 11"/>
            <p:cNvSpPr>
              <a:spLocks noChangeArrowheads="1"/>
            </p:cNvSpPr>
            <p:nvPr/>
          </p:nvSpPr>
          <p:spPr bwMode="blackWhite">
            <a:xfrm>
              <a:off x="4622800" y="2456212"/>
              <a:ext cx="2827488" cy="258138"/>
            </a:xfrm>
            <a:prstGeom prst="roundRect">
              <a:avLst>
                <a:gd name="adj" fmla="val 0"/>
              </a:avLst>
            </a:prstGeom>
            <a:solidFill>
              <a:srgbClr val="FF0000">
                <a:alpha val="79999"/>
              </a:srgbClr>
            </a:solidFill>
            <a:ln w="25400">
              <a:solidFill>
                <a:schemeClr val="tx1"/>
              </a:solidFill>
              <a:round/>
              <a:headEnd/>
              <a:tailEnd/>
            </a:ln>
          </p:spPr>
          <p:txBody>
            <a:bodyPr wrap="none" anchor="ctr"/>
            <a:lstStyle/>
            <a:p>
              <a:pPr algn="ctr"/>
              <a:r>
                <a:rPr lang="zh-CN" altLang="en-US" sz="1600" b="1" dirty="0" smtClean="0">
                  <a:solidFill>
                    <a:schemeClr val="bg1"/>
                  </a:solidFill>
                  <a:latin typeface="微软雅黑" pitchFamily="34" charset="-122"/>
                  <a:ea typeface="微软雅黑" pitchFamily="34" charset="-122"/>
                </a:rPr>
                <a:t>管理薄弱</a:t>
              </a:r>
              <a:endParaRPr lang="zh-CN" altLang="en-US" sz="1600" b="1" dirty="0">
                <a:solidFill>
                  <a:schemeClr val="bg1"/>
                </a:solidFill>
                <a:latin typeface="微软雅黑" pitchFamily="34" charset="-122"/>
                <a:ea typeface="微软雅黑" pitchFamily="34" charset="-122"/>
              </a:endParaRPr>
            </a:p>
          </p:txBody>
        </p:sp>
        <p:sp>
          <p:nvSpPr>
            <p:cNvPr id="47" name="AutoShape 12"/>
            <p:cNvSpPr>
              <a:spLocks noChangeArrowheads="1"/>
            </p:cNvSpPr>
            <p:nvPr/>
          </p:nvSpPr>
          <p:spPr bwMode="blackWhite">
            <a:xfrm>
              <a:off x="611560" y="2456212"/>
              <a:ext cx="2497929" cy="258138"/>
            </a:xfrm>
            <a:prstGeom prst="roundRect">
              <a:avLst>
                <a:gd name="adj" fmla="val 0"/>
              </a:avLst>
            </a:prstGeom>
            <a:solidFill>
              <a:srgbClr val="FF0000">
                <a:alpha val="79999"/>
              </a:srgbClr>
            </a:solidFill>
            <a:ln w="25400">
              <a:solidFill>
                <a:schemeClr val="tx1"/>
              </a:solidFill>
              <a:round/>
              <a:headEnd/>
              <a:tailEnd/>
            </a:ln>
          </p:spPr>
          <p:txBody>
            <a:bodyPr wrap="none" anchor="ctr"/>
            <a:lstStyle/>
            <a:p>
              <a:pPr algn="ctr"/>
              <a:r>
                <a:rPr lang="zh-CN" altLang="en-US" sz="1600" b="1" dirty="0" smtClean="0">
                  <a:solidFill>
                    <a:schemeClr val="bg1"/>
                  </a:solidFill>
                  <a:latin typeface="微软雅黑" pitchFamily="34" charset="-122"/>
                  <a:ea typeface="微软雅黑" pitchFamily="34" charset="-122"/>
                </a:rPr>
                <a:t>性能问题严重</a:t>
              </a:r>
              <a:endParaRPr lang="zh-CN" altLang="en-US" sz="1600" b="1" dirty="0">
                <a:solidFill>
                  <a:schemeClr val="bg1"/>
                </a:solidFill>
                <a:latin typeface="微软雅黑" pitchFamily="34" charset="-122"/>
                <a:ea typeface="微软雅黑" pitchFamily="34" charset="-122"/>
              </a:endParaRPr>
            </a:p>
          </p:txBody>
        </p:sp>
        <p:sp>
          <p:nvSpPr>
            <p:cNvPr id="48" name="Freeform 13"/>
            <p:cNvSpPr>
              <a:spLocks/>
            </p:cNvSpPr>
            <p:nvPr/>
          </p:nvSpPr>
          <p:spPr bwMode="blackWhite">
            <a:xfrm>
              <a:off x="5694510" y="2710221"/>
              <a:ext cx="1369044" cy="1129207"/>
            </a:xfrm>
            <a:custGeom>
              <a:avLst/>
              <a:gdLst/>
              <a:ahLst/>
              <a:cxnLst>
                <a:cxn ang="0">
                  <a:pos x="0" y="0"/>
                </a:cxn>
                <a:cxn ang="0">
                  <a:pos x="1224" y="1008"/>
                </a:cxn>
              </a:cxnLst>
              <a:rect l="0" t="0" r="r" b="b"/>
              <a:pathLst>
                <a:path w="1225" h="1009">
                  <a:moveTo>
                    <a:pt x="0" y="0"/>
                  </a:moveTo>
                  <a:lnTo>
                    <a:pt x="1224" y="1008"/>
                  </a:lnTo>
                </a:path>
              </a:pathLst>
            </a:custGeom>
            <a:solidFill>
              <a:schemeClr val="accent3">
                <a:lumMod val="95000"/>
              </a:schemeClr>
            </a:solidFill>
            <a:ln w="25400">
              <a:solidFill>
                <a:schemeClr val="tx1"/>
              </a:solidFill>
              <a:round/>
              <a:headEnd type="none" w="med" len="med"/>
              <a:tailEnd type="none" w="med" len="med"/>
            </a:ln>
            <a:effectLst/>
          </p:spPr>
          <p:txBody>
            <a:bodyPr wrap="none" anchor="ctr"/>
            <a:lstStyle/>
            <a:p>
              <a:pPr>
                <a:defRPr/>
              </a:pPr>
              <a:endParaRPr lang="zh-CN" altLang="en-US" sz="1600">
                <a:latin typeface="微软雅黑" pitchFamily="34" charset="-122"/>
                <a:ea typeface="微软雅黑" pitchFamily="34" charset="-122"/>
              </a:endParaRPr>
            </a:p>
          </p:txBody>
        </p:sp>
        <p:sp>
          <p:nvSpPr>
            <p:cNvPr id="49" name="Freeform 14"/>
            <p:cNvSpPr>
              <a:spLocks/>
            </p:cNvSpPr>
            <p:nvPr/>
          </p:nvSpPr>
          <p:spPr bwMode="blackWhite">
            <a:xfrm>
              <a:off x="1879733" y="3837806"/>
              <a:ext cx="1916034" cy="949929"/>
            </a:xfrm>
            <a:custGeom>
              <a:avLst/>
              <a:gdLst/>
              <a:ahLst/>
              <a:cxnLst>
                <a:cxn ang="0">
                  <a:pos x="0" y="1008"/>
                </a:cxn>
                <a:cxn ang="0">
                  <a:pos x="1224" y="0"/>
                </a:cxn>
              </a:cxnLst>
              <a:rect l="0" t="0" r="r" b="b"/>
              <a:pathLst>
                <a:path w="1225" h="1009">
                  <a:moveTo>
                    <a:pt x="0" y="1008"/>
                  </a:moveTo>
                  <a:lnTo>
                    <a:pt x="1224" y="0"/>
                  </a:lnTo>
                </a:path>
              </a:pathLst>
            </a:custGeom>
            <a:solidFill>
              <a:schemeClr val="accent3">
                <a:lumMod val="95000"/>
              </a:schemeClr>
            </a:solidFill>
            <a:ln w="25400">
              <a:solidFill>
                <a:schemeClr val="tx1"/>
              </a:solidFill>
              <a:round/>
              <a:headEnd type="none" w="med" len="med"/>
              <a:tailEnd type="none" w="med" len="med"/>
            </a:ln>
            <a:effectLst/>
          </p:spPr>
          <p:txBody>
            <a:bodyPr wrap="none" anchor="ctr"/>
            <a:lstStyle/>
            <a:p>
              <a:pPr>
                <a:defRPr/>
              </a:pPr>
              <a:endParaRPr lang="zh-CN" altLang="en-US" sz="1600">
                <a:latin typeface="微软雅黑" pitchFamily="34" charset="-122"/>
                <a:ea typeface="微软雅黑" pitchFamily="34" charset="-122"/>
              </a:endParaRPr>
            </a:p>
          </p:txBody>
        </p:sp>
        <p:sp>
          <p:nvSpPr>
            <p:cNvPr id="50" name="Freeform 15"/>
            <p:cNvSpPr>
              <a:spLocks/>
            </p:cNvSpPr>
            <p:nvPr/>
          </p:nvSpPr>
          <p:spPr bwMode="blackWhite">
            <a:xfrm>
              <a:off x="5839116" y="3837806"/>
              <a:ext cx="1213435" cy="949929"/>
            </a:xfrm>
            <a:custGeom>
              <a:avLst/>
              <a:gdLst/>
              <a:ahLst/>
              <a:cxnLst>
                <a:cxn ang="0">
                  <a:pos x="0" y="1008"/>
                </a:cxn>
                <a:cxn ang="0">
                  <a:pos x="1224" y="0"/>
                </a:cxn>
              </a:cxnLst>
              <a:rect l="0" t="0" r="r" b="b"/>
              <a:pathLst>
                <a:path w="1225" h="1009">
                  <a:moveTo>
                    <a:pt x="0" y="1008"/>
                  </a:moveTo>
                  <a:lnTo>
                    <a:pt x="1224" y="0"/>
                  </a:lnTo>
                </a:path>
              </a:pathLst>
            </a:custGeom>
            <a:solidFill>
              <a:schemeClr val="accent3">
                <a:lumMod val="95000"/>
              </a:schemeClr>
            </a:solidFill>
            <a:ln w="25400">
              <a:solidFill>
                <a:schemeClr val="tx1"/>
              </a:solidFill>
              <a:round/>
              <a:headEnd type="none" w="med" len="med"/>
              <a:tailEnd type="none" w="med" len="med"/>
            </a:ln>
            <a:effectLst/>
          </p:spPr>
          <p:txBody>
            <a:bodyPr wrap="none" anchor="ctr"/>
            <a:lstStyle/>
            <a:p>
              <a:pPr>
                <a:defRPr/>
              </a:pPr>
              <a:endParaRPr lang="zh-CN" altLang="en-US" sz="1600">
                <a:latin typeface="微软雅黑" pitchFamily="34" charset="-122"/>
                <a:ea typeface="微软雅黑" pitchFamily="34" charset="-122"/>
              </a:endParaRPr>
            </a:p>
          </p:txBody>
        </p:sp>
        <p:sp>
          <p:nvSpPr>
            <p:cNvPr id="51" name="Freeform 32"/>
            <p:cNvSpPr>
              <a:spLocks/>
            </p:cNvSpPr>
            <p:nvPr/>
          </p:nvSpPr>
          <p:spPr bwMode="blackWhite">
            <a:xfrm>
              <a:off x="5791962" y="3099603"/>
              <a:ext cx="359943" cy="811"/>
            </a:xfrm>
            <a:custGeom>
              <a:avLst/>
              <a:gdLst/>
              <a:ahLst/>
              <a:cxnLst>
                <a:cxn ang="0">
                  <a:pos x="0" y="0"/>
                </a:cxn>
                <a:cxn ang="0">
                  <a:pos x="400" y="0"/>
                </a:cxn>
              </a:cxnLst>
              <a:rect l="0" t="0" r="r" b="b"/>
              <a:pathLst>
                <a:path w="401" h="1">
                  <a:moveTo>
                    <a:pt x="0" y="0"/>
                  </a:moveTo>
                  <a:lnTo>
                    <a:pt x="400" y="0"/>
                  </a:lnTo>
                </a:path>
              </a:pathLst>
            </a:custGeom>
            <a:solidFill>
              <a:schemeClr val="accent3">
                <a:lumMod val="95000"/>
              </a:schemeClr>
            </a:solidFill>
            <a:ln w="12700">
              <a:solidFill>
                <a:schemeClr val="tx1"/>
              </a:solidFill>
              <a:round/>
              <a:headEnd type="none" w="med" len="med"/>
              <a:tailEnd type="none" w="med" len="med"/>
            </a:ln>
            <a:effectLst/>
          </p:spPr>
          <p:txBody>
            <a:bodyPr wrap="none" anchor="ctr"/>
            <a:lstStyle/>
            <a:p>
              <a:pPr>
                <a:defRPr/>
              </a:pPr>
              <a:endParaRPr lang="zh-CN" altLang="en-US" sz="1600">
                <a:latin typeface="Arial" charset="0"/>
                <a:ea typeface="宋体" charset="-122"/>
              </a:endParaRPr>
            </a:p>
          </p:txBody>
        </p:sp>
        <p:sp>
          <p:nvSpPr>
            <p:cNvPr id="52" name="Freeform 32"/>
            <p:cNvSpPr>
              <a:spLocks/>
            </p:cNvSpPr>
            <p:nvPr/>
          </p:nvSpPr>
          <p:spPr bwMode="blackWhite">
            <a:xfrm>
              <a:off x="2728509" y="4367527"/>
              <a:ext cx="411814" cy="23525"/>
            </a:xfrm>
            <a:custGeom>
              <a:avLst/>
              <a:gdLst/>
              <a:ahLst/>
              <a:cxnLst>
                <a:cxn ang="0">
                  <a:pos x="0" y="0"/>
                </a:cxn>
                <a:cxn ang="0">
                  <a:pos x="400" y="0"/>
                </a:cxn>
              </a:cxnLst>
              <a:rect l="0" t="0" r="r" b="b"/>
              <a:pathLst>
                <a:path w="401" h="1">
                  <a:moveTo>
                    <a:pt x="0" y="0"/>
                  </a:moveTo>
                  <a:lnTo>
                    <a:pt x="400" y="0"/>
                  </a:lnTo>
                </a:path>
              </a:pathLst>
            </a:custGeom>
            <a:solidFill>
              <a:schemeClr val="accent3">
                <a:lumMod val="95000"/>
              </a:schemeClr>
            </a:solidFill>
            <a:ln w="12700">
              <a:solidFill>
                <a:schemeClr val="tx1"/>
              </a:solidFill>
              <a:round/>
              <a:headEnd type="none" w="med" len="med"/>
              <a:tailEnd type="none" w="med" len="med"/>
            </a:ln>
            <a:effectLst/>
          </p:spPr>
          <p:txBody>
            <a:bodyPr wrap="none" anchor="ctr"/>
            <a:lstStyle/>
            <a:p>
              <a:pPr>
                <a:defRPr/>
              </a:pPr>
              <a:endParaRPr lang="zh-CN" altLang="en-US" sz="1600">
                <a:latin typeface="Arial" charset="0"/>
                <a:ea typeface="宋体" charset="-122"/>
              </a:endParaRPr>
            </a:p>
          </p:txBody>
        </p:sp>
        <p:sp>
          <p:nvSpPr>
            <p:cNvPr id="53" name="矩形 52"/>
            <p:cNvSpPr/>
            <p:nvPr/>
          </p:nvSpPr>
          <p:spPr bwMode="auto">
            <a:xfrm>
              <a:off x="4489855" y="3951376"/>
              <a:ext cx="1684936" cy="257154"/>
            </a:xfrm>
            <a:prstGeom prst="rect">
              <a:avLst/>
            </a:prstGeom>
            <a:solidFill>
              <a:schemeClr val="bg1"/>
            </a:solidFill>
            <a:ln w="12700">
              <a:solidFill>
                <a:schemeClr val="tx1"/>
              </a:solidFill>
              <a:round/>
              <a:headEnd/>
              <a:tailEnd/>
            </a:ln>
            <a:effectLst/>
          </p:spPr>
          <p:txBody>
            <a:bodyPr wrap="none" anchor="ctr"/>
            <a:lstStyle/>
            <a:p>
              <a:pPr algn="ctr">
                <a:defRPr/>
              </a:pPr>
              <a:r>
                <a:rPr lang="zh-CN" altLang="en-US" sz="1050" dirty="0" smtClean="0">
                  <a:solidFill>
                    <a:schemeClr val="tx2"/>
                  </a:solidFill>
                  <a:latin typeface="微软雅黑" pitchFamily="34" charset="-122"/>
                  <a:ea typeface="微软雅黑" pitchFamily="34" charset="-122"/>
                </a:rPr>
                <a:t>开发的东西不能满足客户需求</a:t>
              </a:r>
              <a:endParaRPr lang="en-US" altLang="zh-CN" sz="1050" dirty="0">
                <a:solidFill>
                  <a:schemeClr val="tx2"/>
                </a:solidFill>
                <a:latin typeface="微软雅黑" pitchFamily="34" charset="-122"/>
                <a:ea typeface="微软雅黑" pitchFamily="34" charset="-122"/>
              </a:endParaRPr>
            </a:p>
          </p:txBody>
        </p:sp>
        <p:sp>
          <p:nvSpPr>
            <p:cNvPr id="54" name="Freeform 32"/>
            <p:cNvSpPr>
              <a:spLocks/>
            </p:cNvSpPr>
            <p:nvPr/>
          </p:nvSpPr>
          <p:spPr bwMode="blackWhite">
            <a:xfrm>
              <a:off x="6180198" y="4098205"/>
              <a:ext cx="557992" cy="46239"/>
            </a:xfrm>
            <a:custGeom>
              <a:avLst/>
              <a:gdLst/>
              <a:ahLst/>
              <a:cxnLst>
                <a:cxn ang="0">
                  <a:pos x="0" y="0"/>
                </a:cxn>
                <a:cxn ang="0">
                  <a:pos x="400" y="0"/>
                </a:cxn>
              </a:cxnLst>
              <a:rect l="0" t="0" r="r" b="b"/>
              <a:pathLst>
                <a:path w="401" h="1">
                  <a:moveTo>
                    <a:pt x="0" y="0"/>
                  </a:moveTo>
                  <a:lnTo>
                    <a:pt x="400" y="0"/>
                  </a:lnTo>
                </a:path>
              </a:pathLst>
            </a:custGeom>
            <a:solidFill>
              <a:schemeClr val="accent3">
                <a:lumMod val="95000"/>
              </a:schemeClr>
            </a:solidFill>
            <a:ln w="12700">
              <a:solidFill>
                <a:schemeClr val="tx1"/>
              </a:solidFill>
              <a:round/>
              <a:headEnd type="none" w="med" len="med"/>
              <a:tailEnd type="none" w="med" len="med"/>
            </a:ln>
            <a:effectLst/>
          </p:spPr>
          <p:txBody>
            <a:bodyPr wrap="none" anchor="ctr"/>
            <a:lstStyle/>
            <a:p>
              <a:pPr>
                <a:defRPr/>
              </a:pPr>
              <a:endParaRPr lang="zh-CN" altLang="en-US" sz="1600">
                <a:latin typeface="Arial" charset="0"/>
                <a:ea typeface="宋体" charset="-122"/>
              </a:endParaRPr>
            </a:p>
          </p:txBody>
        </p:sp>
        <p:grpSp>
          <p:nvGrpSpPr>
            <p:cNvPr id="57" name="组合 21"/>
            <p:cNvGrpSpPr/>
            <p:nvPr/>
          </p:nvGrpSpPr>
          <p:grpSpPr>
            <a:xfrm>
              <a:off x="1092180" y="3952413"/>
              <a:ext cx="2190976" cy="219680"/>
              <a:chOff x="915275" y="2946667"/>
              <a:chExt cx="2190976" cy="290464"/>
            </a:xfrm>
            <a:solidFill>
              <a:schemeClr val="bg1"/>
            </a:solidFill>
          </p:grpSpPr>
          <p:sp>
            <p:nvSpPr>
              <p:cNvPr id="75" name="矩形 74"/>
              <p:cNvSpPr/>
              <p:nvPr/>
            </p:nvSpPr>
            <p:spPr bwMode="auto">
              <a:xfrm>
                <a:off x="915275" y="2946667"/>
                <a:ext cx="1704944" cy="290464"/>
              </a:xfrm>
              <a:prstGeom prst="rect">
                <a:avLst/>
              </a:prstGeom>
              <a:grpFill/>
              <a:ln w="12700">
                <a:solidFill>
                  <a:schemeClr val="tx1"/>
                </a:solidFill>
                <a:round/>
                <a:headEnd/>
                <a:tailEnd/>
              </a:ln>
              <a:effectLst/>
            </p:spPr>
            <p:txBody>
              <a:bodyPr wrap="none" anchor="ctr"/>
              <a:lstStyle/>
              <a:p>
                <a:pPr algn="ctr">
                  <a:defRPr/>
                </a:pPr>
                <a:r>
                  <a:rPr lang="zh-CN" altLang="en-US" sz="1050" dirty="0" smtClean="0">
                    <a:solidFill>
                      <a:schemeClr val="tx2"/>
                    </a:solidFill>
                    <a:latin typeface="微软雅黑" pitchFamily="34" charset="-122"/>
                    <a:ea typeface="微软雅黑" pitchFamily="34" charset="-122"/>
                  </a:rPr>
                  <a:t>不按星空二开标准进行开发</a:t>
                </a:r>
                <a:endParaRPr lang="zh-CN" altLang="en-US" sz="1050" dirty="0">
                  <a:solidFill>
                    <a:schemeClr val="tx2"/>
                  </a:solidFill>
                  <a:latin typeface="微软雅黑" pitchFamily="34" charset="-122"/>
                  <a:ea typeface="微软雅黑" pitchFamily="34" charset="-122"/>
                </a:endParaRPr>
              </a:p>
            </p:txBody>
          </p:sp>
          <p:sp>
            <p:nvSpPr>
              <p:cNvPr id="76" name="Freeform 32"/>
              <p:cNvSpPr>
                <a:spLocks/>
              </p:cNvSpPr>
              <p:nvPr/>
            </p:nvSpPr>
            <p:spPr bwMode="blackWhite">
              <a:xfrm>
                <a:off x="2627784" y="3093785"/>
                <a:ext cx="478467" cy="30891"/>
              </a:xfrm>
              <a:custGeom>
                <a:avLst/>
                <a:gdLst/>
                <a:ahLst/>
                <a:cxnLst>
                  <a:cxn ang="0">
                    <a:pos x="0" y="0"/>
                  </a:cxn>
                  <a:cxn ang="0">
                    <a:pos x="400" y="0"/>
                  </a:cxn>
                </a:cxnLst>
                <a:rect l="0" t="0" r="r" b="b"/>
                <a:pathLst>
                  <a:path w="401" h="1">
                    <a:moveTo>
                      <a:pt x="0" y="0"/>
                    </a:moveTo>
                    <a:lnTo>
                      <a:pt x="400" y="0"/>
                    </a:lnTo>
                  </a:path>
                </a:pathLst>
              </a:custGeom>
              <a:grpFill/>
              <a:ln w="12700">
                <a:solidFill>
                  <a:schemeClr val="tx1"/>
                </a:solidFill>
                <a:round/>
                <a:headEnd type="none" w="med" len="med"/>
                <a:tailEnd type="none" w="med" len="med"/>
              </a:ln>
              <a:effectLst/>
            </p:spPr>
            <p:txBody>
              <a:bodyPr wrap="none" anchor="ctr"/>
              <a:lstStyle/>
              <a:p>
                <a:pPr>
                  <a:defRPr/>
                </a:pPr>
                <a:endParaRPr lang="zh-CN" altLang="en-US" sz="1600">
                  <a:latin typeface="Arial" charset="0"/>
                  <a:ea typeface="宋体" charset="-122"/>
                </a:endParaRPr>
              </a:p>
            </p:txBody>
          </p:sp>
        </p:grpSp>
        <p:sp>
          <p:nvSpPr>
            <p:cNvPr id="58" name="Freeform 32"/>
            <p:cNvSpPr>
              <a:spLocks/>
            </p:cNvSpPr>
            <p:nvPr/>
          </p:nvSpPr>
          <p:spPr bwMode="blackWhite">
            <a:xfrm>
              <a:off x="6205347" y="3549826"/>
              <a:ext cx="506122" cy="34882"/>
            </a:xfrm>
            <a:custGeom>
              <a:avLst/>
              <a:gdLst/>
              <a:ahLst/>
              <a:cxnLst>
                <a:cxn ang="0">
                  <a:pos x="0" y="0"/>
                </a:cxn>
                <a:cxn ang="0">
                  <a:pos x="400" y="0"/>
                </a:cxn>
              </a:cxnLst>
              <a:rect l="0" t="0" r="r" b="b"/>
              <a:pathLst>
                <a:path w="401" h="1">
                  <a:moveTo>
                    <a:pt x="0" y="0"/>
                  </a:moveTo>
                  <a:lnTo>
                    <a:pt x="400" y="0"/>
                  </a:lnTo>
                </a:path>
              </a:pathLst>
            </a:custGeom>
            <a:solidFill>
              <a:schemeClr val="accent3">
                <a:lumMod val="95000"/>
              </a:schemeClr>
            </a:solidFill>
            <a:ln w="12700">
              <a:solidFill>
                <a:schemeClr val="tx1"/>
              </a:solidFill>
              <a:round/>
              <a:headEnd type="none" w="med" len="med"/>
              <a:tailEnd type="none" w="med" len="med"/>
            </a:ln>
            <a:effectLst/>
          </p:spPr>
          <p:txBody>
            <a:bodyPr wrap="none" anchor="ctr"/>
            <a:lstStyle/>
            <a:p>
              <a:pPr>
                <a:defRPr/>
              </a:pPr>
              <a:endParaRPr lang="zh-CN" altLang="en-US" sz="1600">
                <a:latin typeface="Arial" charset="0"/>
                <a:ea typeface="宋体" charset="-122"/>
              </a:endParaRPr>
            </a:p>
          </p:txBody>
        </p:sp>
        <p:grpSp>
          <p:nvGrpSpPr>
            <p:cNvPr id="59" name="组合 28"/>
            <p:cNvGrpSpPr>
              <a:grpSpLocks/>
            </p:cNvGrpSpPr>
            <p:nvPr/>
          </p:nvGrpSpPr>
          <p:grpSpPr bwMode="auto">
            <a:xfrm>
              <a:off x="678672" y="2990781"/>
              <a:ext cx="1847056" cy="252134"/>
              <a:chOff x="660990" y="1744678"/>
              <a:chExt cx="1759635" cy="333374"/>
            </a:xfrm>
          </p:grpSpPr>
          <p:sp>
            <p:nvSpPr>
              <p:cNvPr id="73" name="Freeform 32"/>
              <p:cNvSpPr>
                <a:spLocks/>
              </p:cNvSpPr>
              <p:nvPr/>
            </p:nvSpPr>
            <p:spPr bwMode="blackWhite">
              <a:xfrm>
                <a:off x="1951951" y="1949702"/>
                <a:ext cx="468691" cy="2145"/>
              </a:xfrm>
              <a:custGeom>
                <a:avLst/>
                <a:gdLst/>
                <a:ahLst/>
                <a:cxnLst>
                  <a:cxn ang="0">
                    <a:pos x="0" y="0"/>
                  </a:cxn>
                  <a:cxn ang="0">
                    <a:pos x="400" y="0"/>
                  </a:cxn>
                </a:cxnLst>
                <a:rect l="0" t="0" r="r" b="b"/>
                <a:pathLst>
                  <a:path w="401" h="1">
                    <a:moveTo>
                      <a:pt x="0" y="0"/>
                    </a:moveTo>
                    <a:lnTo>
                      <a:pt x="400" y="0"/>
                    </a:lnTo>
                  </a:path>
                </a:pathLst>
              </a:custGeom>
              <a:solidFill>
                <a:schemeClr val="accent3">
                  <a:lumMod val="95000"/>
                </a:schemeClr>
              </a:solidFill>
              <a:ln w="12700">
                <a:solidFill>
                  <a:schemeClr val="tx1"/>
                </a:solidFill>
                <a:round/>
                <a:headEnd type="none" w="med" len="med"/>
                <a:tailEnd type="none" w="med" len="med"/>
              </a:ln>
              <a:effectLst/>
            </p:spPr>
            <p:txBody>
              <a:bodyPr wrap="none" anchor="ctr"/>
              <a:lstStyle/>
              <a:p>
                <a:pPr>
                  <a:defRPr/>
                </a:pPr>
                <a:endParaRPr lang="zh-CN" altLang="en-US" sz="1600">
                  <a:latin typeface="Arial" charset="0"/>
                  <a:ea typeface="宋体" charset="-122"/>
                </a:endParaRPr>
              </a:p>
            </p:txBody>
          </p:sp>
          <p:sp>
            <p:nvSpPr>
              <p:cNvPr id="74" name="矩形 37"/>
              <p:cNvSpPr>
                <a:spLocks noChangeArrowheads="1"/>
              </p:cNvSpPr>
              <p:nvPr/>
            </p:nvSpPr>
            <p:spPr bwMode="auto">
              <a:xfrm>
                <a:off x="660990" y="1744678"/>
                <a:ext cx="1312419" cy="333374"/>
              </a:xfrm>
              <a:prstGeom prst="rect">
                <a:avLst/>
              </a:prstGeom>
              <a:solidFill>
                <a:schemeClr val="bg1"/>
              </a:solidFill>
              <a:ln w="12700">
                <a:solidFill>
                  <a:schemeClr val="tx1"/>
                </a:solidFill>
                <a:round/>
                <a:headEnd/>
                <a:tailEnd/>
              </a:ln>
            </p:spPr>
            <p:txBody>
              <a:bodyPr wrap="none" anchor="ctr"/>
              <a:lstStyle/>
              <a:p>
                <a:r>
                  <a:rPr lang="zh-CN" altLang="en-US" sz="1100" b="1" dirty="0" smtClean="0">
                    <a:solidFill>
                      <a:schemeClr val="tx2"/>
                    </a:solidFill>
                    <a:latin typeface="微软雅黑" pitchFamily="34" charset="-122"/>
                    <a:ea typeface="微软雅黑" pitchFamily="34" charset="-122"/>
                  </a:rPr>
                  <a:t>程序运行超慢甚至崩溃</a:t>
                </a:r>
                <a:endParaRPr lang="en-US" altLang="zh-CN" sz="1100" b="1" dirty="0">
                  <a:solidFill>
                    <a:schemeClr val="tx2"/>
                  </a:solidFill>
                  <a:latin typeface="微软雅黑" pitchFamily="34" charset="-122"/>
                  <a:ea typeface="微软雅黑" pitchFamily="34" charset="-122"/>
                </a:endParaRPr>
              </a:p>
            </p:txBody>
          </p:sp>
        </p:grpSp>
        <p:sp>
          <p:nvSpPr>
            <p:cNvPr id="60" name="Freeform 32"/>
            <p:cNvSpPr>
              <a:spLocks/>
            </p:cNvSpPr>
            <p:nvPr/>
          </p:nvSpPr>
          <p:spPr bwMode="blackWhite">
            <a:xfrm>
              <a:off x="6016730" y="2961697"/>
              <a:ext cx="502978" cy="1622"/>
            </a:xfrm>
            <a:custGeom>
              <a:avLst/>
              <a:gdLst/>
              <a:ahLst/>
              <a:cxnLst>
                <a:cxn ang="0">
                  <a:pos x="0" y="0"/>
                </a:cxn>
                <a:cxn ang="0">
                  <a:pos x="400" y="0"/>
                </a:cxn>
              </a:cxnLst>
              <a:rect l="0" t="0" r="r" b="b"/>
              <a:pathLst>
                <a:path w="401" h="1">
                  <a:moveTo>
                    <a:pt x="0" y="0"/>
                  </a:moveTo>
                  <a:lnTo>
                    <a:pt x="400" y="0"/>
                  </a:lnTo>
                </a:path>
              </a:pathLst>
            </a:custGeom>
            <a:solidFill>
              <a:schemeClr val="accent3">
                <a:lumMod val="95000"/>
              </a:schemeClr>
            </a:solidFill>
            <a:ln w="12700">
              <a:solidFill>
                <a:schemeClr val="tx1"/>
              </a:solidFill>
              <a:round/>
              <a:headEnd type="none" w="med" len="med"/>
              <a:tailEnd type="none" w="med" len="med"/>
            </a:ln>
            <a:effectLst/>
          </p:spPr>
          <p:txBody>
            <a:bodyPr wrap="none" anchor="ctr"/>
            <a:lstStyle/>
            <a:p>
              <a:pPr>
                <a:defRPr/>
              </a:pPr>
              <a:endParaRPr lang="zh-CN" altLang="en-US" sz="1600">
                <a:latin typeface="Arial" charset="0"/>
                <a:ea typeface="宋体" charset="-122"/>
              </a:endParaRPr>
            </a:p>
          </p:txBody>
        </p:sp>
        <p:sp>
          <p:nvSpPr>
            <p:cNvPr id="61" name="矩形 60"/>
            <p:cNvSpPr/>
            <p:nvPr/>
          </p:nvSpPr>
          <p:spPr bwMode="auto">
            <a:xfrm>
              <a:off x="6283937" y="2804322"/>
              <a:ext cx="827473" cy="213349"/>
            </a:xfrm>
            <a:prstGeom prst="rect">
              <a:avLst/>
            </a:prstGeom>
            <a:solidFill>
              <a:schemeClr val="bg1"/>
            </a:solidFill>
            <a:ln w="12700">
              <a:solidFill>
                <a:schemeClr val="tx1"/>
              </a:solidFill>
              <a:round/>
              <a:headEnd/>
              <a:tailEnd/>
            </a:ln>
            <a:effectLst/>
          </p:spPr>
          <p:txBody>
            <a:bodyPr wrap="none" anchor="ctr"/>
            <a:lstStyle/>
            <a:p>
              <a:pPr>
                <a:defRPr/>
              </a:pPr>
              <a:r>
                <a:rPr lang="zh-CN" altLang="en-US" sz="1050" dirty="0" smtClean="0">
                  <a:latin typeface="微软雅黑" pitchFamily="34" charset="-122"/>
                  <a:ea typeface="微软雅黑" pitchFamily="34" charset="-122"/>
                </a:rPr>
                <a:t>文档缺失</a:t>
              </a:r>
              <a:endParaRPr lang="en-US" altLang="zh-CN" sz="1050" dirty="0">
                <a:latin typeface="微软雅黑" pitchFamily="34" charset="-122"/>
                <a:ea typeface="微软雅黑" pitchFamily="34" charset="-122"/>
              </a:endParaRPr>
            </a:p>
          </p:txBody>
        </p:sp>
        <p:sp>
          <p:nvSpPr>
            <p:cNvPr id="63" name="矩形 62"/>
            <p:cNvSpPr/>
            <p:nvPr/>
          </p:nvSpPr>
          <p:spPr bwMode="auto">
            <a:xfrm>
              <a:off x="678872" y="4461628"/>
              <a:ext cx="1345467" cy="138717"/>
            </a:xfrm>
            <a:prstGeom prst="rect">
              <a:avLst/>
            </a:prstGeom>
            <a:solidFill>
              <a:schemeClr val="bg1"/>
            </a:solidFill>
            <a:ln w="12700">
              <a:solidFill>
                <a:schemeClr val="tx1"/>
              </a:solidFill>
              <a:round/>
              <a:headEnd/>
              <a:tailEnd/>
            </a:ln>
            <a:effectLst/>
          </p:spPr>
          <p:txBody>
            <a:bodyPr anchor="ctr"/>
            <a:lstStyle/>
            <a:p>
              <a:pPr>
                <a:defRPr/>
              </a:pPr>
              <a:r>
                <a:rPr lang="zh-CN" altLang="en-US" sz="1050" dirty="0">
                  <a:solidFill>
                    <a:schemeClr val="tx2"/>
                  </a:solidFill>
                  <a:latin typeface="微软雅黑" pitchFamily="34" charset="-122"/>
                  <a:ea typeface="微软雅黑" pitchFamily="34" charset="-122"/>
                </a:rPr>
                <a:t>缺乏</a:t>
              </a:r>
              <a:r>
                <a:rPr lang="zh-CN" altLang="en-US" sz="1050" dirty="0" smtClean="0">
                  <a:solidFill>
                    <a:schemeClr val="tx2"/>
                  </a:solidFill>
                  <a:latin typeface="微软雅黑" pitchFamily="34" charset="-122"/>
                  <a:ea typeface="微软雅黑" pitchFamily="34" charset="-122"/>
                </a:rPr>
                <a:t>相关修改记录</a:t>
              </a:r>
              <a:endParaRPr lang="zh-CN" altLang="en-US" sz="1050" dirty="0">
                <a:solidFill>
                  <a:schemeClr val="tx2"/>
                </a:solidFill>
                <a:latin typeface="微软雅黑" pitchFamily="34" charset="-122"/>
                <a:ea typeface="微软雅黑" pitchFamily="34" charset="-122"/>
              </a:endParaRPr>
            </a:p>
          </p:txBody>
        </p:sp>
        <p:sp>
          <p:nvSpPr>
            <p:cNvPr id="64" name="矩形 63"/>
            <p:cNvSpPr/>
            <p:nvPr/>
          </p:nvSpPr>
          <p:spPr bwMode="auto">
            <a:xfrm>
              <a:off x="4589802" y="2925568"/>
              <a:ext cx="1189858" cy="234440"/>
            </a:xfrm>
            <a:prstGeom prst="rect">
              <a:avLst/>
            </a:prstGeom>
            <a:solidFill>
              <a:schemeClr val="bg1"/>
            </a:solidFill>
            <a:ln w="12700">
              <a:solidFill>
                <a:schemeClr val="tx1"/>
              </a:solidFill>
              <a:round/>
              <a:headEnd/>
              <a:tailEnd/>
            </a:ln>
            <a:effectLst/>
          </p:spPr>
          <p:txBody>
            <a:bodyPr wrap="none" anchor="ctr"/>
            <a:lstStyle/>
            <a:p>
              <a:pPr algn="ctr">
                <a:defRPr/>
              </a:pPr>
              <a:r>
                <a:rPr lang="zh-CN" altLang="en-US" sz="1050" dirty="0" smtClean="0">
                  <a:solidFill>
                    <a:schemeClr val="tx2"/>
                  </a:solidFill>
                  <a:latin typeface="微软雅黑" pitchFamily="34" charset="-122"/>
                  <a:ea typeface="微软雅黑" pitchFamily="34" charset="-122"/>
                </a:rPr>
                <a:t>需求把控能力薄弱</a:t>
              </a:r>
              <a:endParaRPr lang="zh-CN" altLang="en-US" sz="1050" dirty="0">
                <a:solidFill>
                  <a:schemeClr val="tx2"/>
                </a:solidFill>
                <a:latin typeface="微软雅黑" pitchFamily="34" charset="-122"/>
                <a:ea typeface="微软雅黑" pitchFamily="34" charset="-122"/>
              </a:endParaRPr>
            </a:p>
          </p:txBody>
        </p:sp>
        <p:sp>
          <p:nvSpPr>
            <p:cNvPr id="65" name="矩形 64"/>
            <p:cNvSpPr/>
            <p:nvPr/>
          </p:nvSpPr>
          <p:spPr bwMode="auto">
            <a:xfrm>
              <a:off x="4868269" y="3425372"/>
              <a:ext cx="1399949" cy="205236"/>
            </a:xfrm>
            <a:prstGeom prst="rect">
              <a:avLst/>
            </a:prstGeom>
            <a:solidFill>
              <a:schemeClr val="bg1"/>
            </a:solidFill>
            <a:ln w="12700">
              <a:solidFill>
                <a:schemeClr val="tx1"/>
              </a:solidFill>
              <a:round/>
              <a:headEnd/>
              <a:tailEnd/>
            </a:ln>
            <a:effectLst/>
          </p:spPr>
          <p:txBody>
            <a:bodyPr wrap="none" anchor="ctr"/>
            <a:lstStyle/>
            <a:p>
              <a:pPr algn="ctr">
                <a:defRPr/>
              </a:pPr>
              <a:r>
                <a:rPr lang="zh-CN" altLang="en-US" sz="1050" dirty="0" smtClean="0">
                  <a:solidFill>
                    <a:schemeClr val="tx2"/>
                  </a:solidFill>
                  <a:latin typeface="微软雅黑" pitchFamily="34" charset="-122"/>
                  <a:ea typeface="微软雅黑" pitchFamily="34" charset="-122"/>
                </a:rPr>
                <a:t>未确认好需求就开发</a:t>
              </a:r>
              <a:endParaRPr lang="en-US" altLang="zh-CN" sz="1050" dirty="0">
                <a:solidFill>
                  <a:schemeClr val="tx2"/>
                </a:solidFill>
                <a:latin typeface="微软雅黑" pitchFamily="34" charset="-122"/>
                <a:ea typeface="微软雅黑" pitchFamily="34" charset="-122"/>
              </a:endParaRPr>
            </a:p>
          </p:txBody>
        </p:sp>
        <p:sp>
          <p:nvSpPr>
            <p:cNvPr id="66" name="Freeform 32"/>
            <p:cNvSpPr>
              <a:spLocks/>
            </p:cNvSpPr>
            <p:nvPr/>
          </p:nvSpPr>
          <p:spPr bwMode="blackWhite">
            <a:xfrm>
              <a:off x="6109467" y="4565463"/>
              <a:ext cx="359943" cy="34882"/>
            </a:xfrm>
            <a:custGeom>
              <a:avLst/>
              <a:gdLst/>
              <a:ahLst/>
              <a:cxnLst>
                <a:cxn ang="0">
                  <a:pos x="0" y="0"/>
                </a:cxn>
                <a:cxn ang="0">
                  <a:pos x="400" y="0"/>
                </a:cxn>
              </a:cxnLst>
              <a:rect l="0" t="0" r="r" b="b"/>
              <a:pathLst>
                <a:path w="401" h="1">
                  <a:moveTo>
                    <a:pt x="0" y="0"/>
                  </a:moveTo>
                  <a:lnTo>
                    <a:pt x="400" y="0"/>
                  </a:lnTo>
                </a:path>
              </a:pathLst>
            </a:custGeom>
            <a:solidFill>
              <a:schemeClr val="accent3">
                <a:lumMod val="95000"/>
              </a:schemeClr>
            </a:solidFill>
            <a:ln w="12700">
              <a:solidFill>
                <a:schemeClr val="tx1"/>
              </a:solidFill>
              <a:round/>
              <a:headEnd type="none" w="med" len="med"/>
              <a:tailEnd type="none" w="med" len="med"/>
            </a:ln>
            <a:effectLst/>
          </p:spPr>
          <p:txBody>
            <a:bodyPr wrap="none" anchor="ctr"/>
            <a:lstStyle/>
            <a:p>
              <a:pPr>
                <a:defRPr/>
              </a:pPr>
              <a:endParaRPr lang="zh-CN" altLang="en-US" sz="1600">
                <a:latin typeface="Arial" charset="0"/>
                <a:ea typeface="宋体" charset="-122"/>
              </a:endParaRPr>
            </a:p>
          </p:txBody>
        </p:sp>
        <p:sp>
          <p:nvSpPr>
            <p:cNvPr id="67" name="矩形 66"/>
            <p:cNvSpPr/>
            <p:nvPr/>
          </p:nvSpPr>
          <p:spPr bwMode="auto">
            <a:xfrm>
              <a:off x="6434831" y="4461628"/>
              <a:ext cx="1759170" cy="277434"/>
            </a:xfrm>
            <a:prstGeom prst="rect">
              <a:avLst/>
            </a:prstGeom>
            <a:solidFill>
              <a:schemeClr val="bg1"/>
            </a:solidFill>
            <a:ln w="12700">
              <a:solidFill>
                <a:schemeClr val="tx1"/>
              </a:solidFill>
              <a:round/>
              <a:headEnd/>
              <a:tailEnd/>
            </a:ln>
            <a:effectLst/>
          </p:spPr>
          <p:txBody>
            <a:bodyPr wrap="none" anchor="ctr"/>
            <a:lstStyle/>
            <a:p>
              <a:pPr algn="ctr">
                <a:defRPr/>
              </a:pPr>
              <a:r>
                <a:rPr lang="zh-CN" altLang="en-US" sz="1050" dirty="0" smtClean="0">
                  <a:solidFill>
                    <a:schemeClr val="tx2"/>
                  </a:solidFill>
                  <a:latin typeface="微软雅黑" pitchFamily="34" charset="-122"/>
                  <a:ea typeface="微软雅黑" pitchFamily="34" charset="-122"/>
                </a:rPr>
                <a:t>开发的东西问题多、质量差</a:t>
              </a:r>
              <a:endParaRPr lang="zh-CN" altLang="en-US" sz="1050" dirty="0">
                <a:solidFill>
                  <a:schemeClr val="tx2"/>
                </a:solidFill>
                <a:latin typeface="微软雅黑" pitchFamily="34" charset="-122"/>
                <a:ea typeface="微软雅黑" pitchFamily="34" charset="-122"/>
              </a:endParaRPr>
            </a:p>
          </p:txBody>
        </p:sp>
        <p:sp>
          <p:nvSpPr>
            <p:cNvPr id="69" name="Freeform 32"/>
            <p:cNvSpPr>
              <a:spLocks/>
            </p:cNvSpPr>
            <p:nvPr/>
          </p:nvSpPr>
          <p:spPr bwMode="blackWhite">
            <a:xfrm flipV="1">
              <a:off x="2014908" y="4451082"/>
              <a:ext cx="441678" cy="39750"/>
            </a:xfrm>
            <a:custGeom>
              <a:avLst/>
              <a:gdLst/>
              <a:ahLst/>
              <a:cxnLst>
                <a:cxn ang="0">
                  <a:pos x="0" y="0"/>
                </a:cxn>
                <a:cxn ang="0">
                  <a:pos x="400" y="0"/>
                </a:cxn>
              </a:cxnLst>
              <a:rect l="0" t="0" r="r" b="b"/>
              <a:pathLst>
                <a:path w="401" h="1">
                  <a:moveTo>
                    <a:pt x="0" y="0"/>
                  </a:moveTo>
                  <a:lnTo>
                    <a:pt x="400" y="0"/>
                  </a:lnTo>
                </a:path>
              </a:pathLst>
            </a:custGeom>
            <a:solidFill>
              <a:schemeClr val="accent3">
                <a:lumMod val="95000"/>
              </a:schemeClr>
            </a:solidFill>
            <a:ln w="12700">
              <a:solidFill>
                <a:schemeClr val="tx1"/>
              </a:solidFill>
              <a:round/>
              <a:headEnd type="none" w="med" len="med"/>
              <a:tailEnd type="none" w="med" len="med"/>
            </a:ln>
            <a:effectLst/>
          </p:spPr>
          <p:txBody>
            <a:bodyPr wrap="none" anchor="ctr"/>
            <a:lstStyle/>
            <a:p>
              <a:pPr>
                <a:defRPr/>
              </a:pPr>
              <a:endParaRPr lang="zh-CN" altLang="en-US" sz="1600">
                <a:latin typeface="Arial" charset="0"/>
                <a:ea typeface="宋体" charset="-122"/>
              </a:endParaRPr>
            </a:p>
          </p:txBody>
        </p:sp>
        <p:sp>
          <p:nvSpPr>
            <p:cNvPr id="70" name="矩形 69"/>
            <p:cNvSpPr/>
            <p:nvPr/>
          </p:nvSpPr>
          <p:spPr bwMode="auto">
            <a:xfrm>
              <a:off x="3107314" y="4282350"/>
              <a:ext cx="1952608" cy="179278"/>
            </a:xfrm>
            <a:prstGeom prst="rect">
              <a:avLst/>
            </a:prstGeom>
            <a:solidFill>
              <a:schemeClr val="bg1"/>
            </a:solidFill>
            <a:ln w="12700">
              <a:solidFill>
                <a:schemeClr val="tx1"/>
              </a:solidFill>
              <a:round/>
              <a:headEnd/>
              <a:tailEnd/>
            </a:ln>
            <a:effectLst/>
          </p:spPr>
          <p:txBody>
            <a:bodyPr anchor="ctr"/>
            <a:lstStyle/>
            <a:p>
              <a:pPr>
                <a:defRPr/>
              </a:pPr>
              <a:r>
                <a:rPr lang="zh-CN" altLang="en-US" sz="1050" dirty="0" smtClean="0">
                  <a:solidFill>
                    <a:schemeClr val="tx2"/>
                  </a:solidFill>
                  <a:latin typeface="微软雅黑" pitchFamily="34" charset="-122"/>
                  <a:ea typeface="微软雅黑" pitchFamily="34" charset="-122"/>
                </a:rPr>
                <a:t>未经严格测试就直接部署生产环境</a:t>
              </a:r>
              <a:endParaRPr lang="zh-CN" altLang="en-US" sz="1050" dirty="0">
                <a:solidFill>
                  <a:schemeClr val="tx2"/>
                </a:solidFill>
                <a:latin typeface="微软雅黑" pitchFamily="34" charset="-122"/>
                <a:ea typeface="微软雅黑" pitchFamily="34" charset="-122"/>
              </a:endParaRPr>
            </a:p>
          </p:txBody>
        </p:sp>
      </p:grpSp>
      <p:sp>
        <p:nvSpPr>
          <p:cNvPr id="79" name="矩形 78"/>
          <p:cNvSpPr/>
          <p:nvPr/>
        </p:nvSpPr>
        <p:spPr bwMode="auto">
          <a:xfrm>
            <a:off x="8610601" y="2681939"/>
            <a:ext cx="1683305" cy="367996"/>
          </a:xfrm>
          <a:prstGeom prst="rect">
            <a:avLst/>
          </a:prstGeom>
          <a:solidFill>
            <a:schemeClr val="bg1"/>
          </a:solidFill>
          <a:ln w="12700">
            <a:solidFill>
              <a:schemeClr val="tx1"/>
            </a:solidFill>
            <a:round/>
            <a:headEnd/>
            <a:tailEnd/>
          </a:ln>
          <a:effectLst/>
        </p:spPr>
        <p:txBody>
          <a:bodyPr wrap="none" anchor="ctr"/>
          <a:lstStyle/>
          <a:p>
            <a:pPr algn="ctr">
              <a:defRPr/>
            </a:pPr>
            <a:r>
              <a:rPr lang="zh-CN" altLang="en-US" sz="1050" dirty="0">
                <a:solidFill>
                  <a:schemeClr val="tx2"/>
                </a:solidFill>
                <a:latin typeface="微软雅黑" pitchFamily="34" charset="-122"/>
                <a:ea typeface="微软雅黑" pitchFamily="34" charset="-122"/>
              </a:rPr>
              <a:t>未</a:t>
            </a:r>
            <a:r>
              <a:rPr lang="zh-CN" altLang="en-US" sz="1050" dirty="0" smtClean="0">
                <a:solidFill>
                  <a:schemeClr val="tx2"/>
                </a:solidFill>
                <a:latin typeface="微软雅黑" pitchFamily="34" charset="-122"/>
                <a:ea typeface="微软雅黑" pitchFamily="34" charset="-122"/>
              </a:rPr>
              <a:t>达到上线要求硬上线</a:t>
            </a:r>
            <a:endParaRPr lang="en-US" altLang="zh-CN" sz="1050" dirty="0">
              <a:solidFill>
                <a:schemeClr val="tx2"/>
              </a:solidFill>
              <a:latin typeface="微软雅黑" pitchFamily="34" charset="-122"/>
              <a:ea typeface="微软雅黑" pitchFamily="34" charset="-122"/>
            </a:endParaRPr>
          </a:p>
        </p:txBody>
      </p:sp>
      <p:sp>
        <p:nvSpPr>
          <p:cNvPr id="80" name="Freeform 32"/>
          <p:cNvSpPr>
            <a:spLocks/>
          </p:cNvSpPr>
          <p:nvPr/>
        </p:nvSpPr>
        <p:spPr bwMode="blackWhite">
          <a:xfrm>
            <a:off x="7970409" y="2828890"/>
            <a:ext cx="608563" cy="62545"/>
          </a:xfrm>
          <a:custGeom>
            <a:avLst/>
            <a:gdLst/>
            <a:ahLst/>
            <a:cxnLst>
              <a:cxn ang="0">
                <a:pos x="0" y="0"/>
              </a:cxn>
              <a:cxn ang="0">
                <a:pos x="400" y="0"/>
              </a:cxn>
            </a:cxnLst>
            <a:rect l="0" t="0" r="r" b="b"/>
            <a:pathLst>
              <a:path w="401" h="1">
                <a:moveTo>
                  <a:pt x="0" y="0"/>
                </a:moveTo>
                <a:lnTo>
                  <a:pt x="400" y="0"/>
                </a:lnTo>
              </a:path>
            </a:pathLst>
          </a:custGeom>
          <a:solidFill>
            <a:schemeClr val="accent3">
              <a:lumMod val="95000"/>
            </a:schemeClr>
          </a:solidFill>
          <a:ln w="12700">
            <a:solidFill>
              <a:schemeClr val="tx1"/>
            </a:solidFill>
            <a:round/>
            <a:headEnd type="none" w="med" len="med"/>
            <a:tailEnd type="none" w="med" len="med"/>
          </a:ln>
          <a:effectLst/>
        </p:spPr>
        <p:txBody>
          <a:bodyPr wrap="none" anchor="ctr"/>
          <a:lstStyle/>
          <a:p>
            <a:pPr>
              <a:defRPr/>
            </a:pPr>
            <a:endParaRPr lang="zh-CN" altLang="en-US" sz="1600">
              <a:latin typeface="Arial" charset="0"/>
              <a:ea typeface="宋体" charset="-122"/>
            </a:endParaRPr>
          </a:p>
        </p:txBody>
      </p:sp>
      <p:sp>
        <p:nvSpPr>
          <p:cNvPr id="81" name="矩形 80"/>
          <p:cNvSpPr/>
          <p:nvPr/>
        </p:nvSpPr>
        <p:spPr bwMode="auto">
          <a:xfrm>
            <a:off x="8690842" y="4184386"/>
            <a:ext cx="2115234" cy="497450"/>
          </a:xfrm>
          <a:prstGeom prst="rect">
            <a:avLst/>
          </a:prstGeom>
          <a:solidFill>
            <a:schemeClr val="bg1"/>
          </a:solidFill>
          <a:ln w="12700">
            <a:solidFill>
              <a:schemeClr val="tx1"/>
            </a:solidFill>
            <a:round/>
            <a:headEnd/>
            <a:tailEnd/>
          </a:ln>
          <a:effectLst/>
        </p:spPr>
        <p:txBody>
          <a:bodyPr wrap="none" anchor="ctr"/>
          <a:lstStyle/>
          <a:p>
            <a:pPr algn="ctr">
              <a:defRPr/>
            </a:pPr>
            <a:r>
              <a:rPr lang="zh-CN" altLang="en-US" sz="1050" dirty="0" smtClean="0">
                <a:solidFill>
                  <a:schemeClr val="tx2"/>
                </a:solidFill>
                <a:latin typeface="微软雅黑" pitchFamily="34" charset="-122"/>
                <a:ea typeface="微软雅黑" pitchFamily="34" charset="-122"/>
              </a:rPr>
              <a:t>开发的东西设计不合理、性能差</a:t>
            </a:r>
            <a:endParaRPr lang="zh-CN" altLang="en-US" sz="1050" dirty="0">
              <a:solidFill>
                <a:schemeClr val="tx2"/>
              </a:solidFill>
              <a:latin typeface="微软雅黑" pitchFamily="34" charset="-122"/>
              <a:ea typeface="微软雅黑" pitchFamily="34" charset="-122"/>
            </a:endParaRPr>
          </a:p>
        </p:txBody>
      </p:sp>
      <p:sp>
        <p:nvSpPr>
          <p:cNvPr id="82" name="Freeform 32"/>
          <p:cNvSpPr>
            <a:spLocks/>
          </p:cNvSpPr>
          <p:nvPr/>
        </p:nvSpPr>
        <p:spPr bwMode="blackWhite">
          <a:xfrm>
            <a:off x="8147223" y="4395967"/>
            <a:ext cx="531640" cy="45719"/>
          </a:xfrm>
          <a:custGeom>
            <a:avLst/>
            <a:gdLst/>
            <a:ahLst/>
            <a:cxnLst>
              <a:cxn ang="0">
                <a:pos x="0" y="0"/>
              </a:cxn>
              <a:cxn ang="0">
                <a:pos x="400" y="0"/>
              </a:cxn>
            </a:cxnLst>
            <a:rect l="0" t="0" r="r" b="b"/>
            <a:pathLst>
              <a:path w="401" h="1">
                <a:moveTo>
                  <a:pt x="0" y="0"/>
                </a:moveTo>
                <a:lnTo>
                  <a:pt x="400" y="0"/>
                </a:lnTo>
              </a:path>
            </a:pathLst>
          </a:custGeom>
          <a:solidFill>
            <a:schemeClr val="accent3">
              <a:lumMod val="95000"/>
            </a:schemeClr>
          </a:solidFill>
          <a:ln w="12700">
            <a:solidFill>
              <a:schemeClr val="tx1"/>
            </a:solidFill>
            <a:round/>
            <a:headEnd type="none" w="med" len="med"/>
            <a:tailEnd type="none" w="med" len="med"/>
          </a:ln>
          <a:effectLst/>
        </p:spPr>
        <p:txBody>
          <a:bodyPr wrap="none" anchor="ctr"/>
          <a:lstStyle/>
          <a:p>
            <a:pPr>
              <a:defRPr/>
            </a:pPr>
            <a:endParaRPr lang="zh-CN" altLang="en-US" sz="1600">
              <a:latin typeface="Arial" charset="0"/>
              <a:ea typeface="宋体" charset="-122"/>
            </a:endParaRPr>
          </a:p>
        </p:txBody>
      </p:sp>
    </p:spTree>
    <p:extLst>
      <p:ext uri="{BB962C8B-B14F-4D97-AF65-F5344CB8AC3E}">
        <p14:creationId xmlns:p14="http://schemas.microsoft.com/office/powerpoint/2010/main" val="18942294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714034"/>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现场管理规范问题</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5" name="AutoShape 2"/>
          <p:cNvSpPr>
            <a:spLocks noChangeArrowheads="1"/>
          </p:cNvSpPr>
          <p:nvPr/>
        </p:nvSpPr>
        <p:spPr bwMode="auto">
          <a:xfrm>
            <a:off x="2187575" y="3529013"/>
            <a:ext cx="2193925" cy="201612"/>
          </a:xfrm>
          <a:prstGeom prst="rightArrow">
            <a:avLst>
              <a:gd name="adj1" fmla="val 47991"/>
              <a:gd name="adj2" fmla="val 66126"/>
            </a:avLst>
          </a:prstGeom>
          <a:solidFill>
            <a:schemeClr val="bg1">
              <a:lumMod val="65000"/>
            </a:schemeClr>
          </a:solidFill>
          <a:ln>
            <a:noFill/>
          </a:ln>
          <a:effectLst>
            <a:outerShdw blurRad="50800" dist="38100" dir="5400000" algn="t" rotWithShape="0">
              <a:prstClr val="black">
                <a:alpha val="40000"/>
              </a:prstClr>
            </a:outerShdw>
          </a:effectLst>
        </p:spPr>
        <p:txBody>
          <a:bodyPr wrap="none" lIns="0" tIns="0" rIns="0" bIns="0" anchor="ctr"/>
          <a:lstStyle/>
          <a:p>
            <a:pPr>
              <a:defRPr/>
            </a:pPr>
            <a:endParaRPr lang="zh-CN" altLang="en-US">
              <a:solidFill>
                <a:srgbClr val="000000"/>
              </a:solidFill>
              <a:latin typeface="微软雅黑" pitchFamily="34" charset="-122"/>
              <a:ea typeface="微软雅黑" pitchFamily="34" charset="-122"/>
            </a:endParaRPr>
          </a:p>
        </p:txBody>
      </p:sp>
      <p:sp>
        <p:nvSpPr>
          <p:cNvPr id="9" name="TextBox 42"/>
          <p:cNvSpPr txBox="1">
            <a:spLocks noChangeArrowheads="1"/>
          </p:cNvSpPr>
          <p:nvPr/>
        </p:nvSpPr>
        <p:spPr bwMode="auto">
          <a:xfrm>
            <a:off x="107950" y="549275"/>
            <a:ext cx="8715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eaLnBrk="1" hangingPunct="1">
              <a:lnSpc>
                <a:spcPct val="150000"/>
              </a:lnSpc>
              <a:buFont typeface="Wingdings" pitchFamily="2" charset="2"/>
              <a:buChar char="p"/>
            </a:pPr>
            <a:r>
              <a:rPr lang="zh-CN" altLang="en-US" sz="1600" dirty="0">
                <a:solidFill>
                  <a:schemeClr val="bg1"/>
                </a:solidFill>
                <a:latin typeface="微软雅黑" pitchFamily="34" charset="-122"/>
                <a:ea typeface="微软雅黑" pitchFamily="34" charset="-122"/>
              </a:rPr>
              <a:t>现场多环境管理比较混乱，问题比较多，也是交付过程中遇到问题最多，</a:t>
            </a:r>
            <a:r>
              <a:rPr lang="zh-CN" altLang="en-US" sz="1600" dirty="0" smtClean="0">
                <a:solidFill>
                  <a:schemeClr val="bg1"/>
                </a:solidFill>
                <a:latin typeface="微软雅黑" pitchFamily="34" charset="-122"/>
                <a:ea typeface="微软雅黑" pitchFamily="34" charset="-122"/>
              </a:rPr>
              <a:t>最</a:t>
            </a:r>
            <a:r>
              <a:rPr lang="zh-CN" altLang="en-US" sz="1600" dirty="0">
                <a:solidFill>
                  <a:schemeClr val="bg1"/>
                </a:solidFill>
                <a:latin typeface="微软雅黑" pitchFamily="34" charset="-122"/>
                <a:ea typeface="微软雅黑" pitchFamily="34" charset="-122"/>
              </a:rPr>
              <a:t>头</a:t>
            </a:r>
            <a:r>
              <a:rPr lang="zh-CN" altLang="en-US" sz="1600" dirty="0" smtClean="0">
                <a:solidFill>
                  <a:schemeClr val="bg1"/>
                </a:solidFill>
                <a:latin typeface="微软雅黑" pitchFamily="34" charset="-122"/>
                <a:ea typeface="微软雅黑" pitchFamily="34" charset="-122"/>
              </a:rPr>
              <a:t>痛</a:t>
            </a:r>
            <a:r>
              <a:rPr lang="zh-CN" altLang="en-US" sz="1600" dirty="0">
                <a:solidFill>
                  <a:schemeClr val="bg1"/>
                </a:solidFill>
                <a:latin typeface="微软雅黑" pitchFamily="34" charset="-122"/>
                <a:ea typeface="微软雅黑" pitchFamily="34" charset="-122"/>
              </a:rPr>
              <a:t>的问题</a:t>
            </a:r>
          </a:p>
        </p:txBody>
      </p:sp>
      <p:sp>
        <p:nvSpPr>
          <p:cNvPr id="10" name="Rectangle 71"/>
          <p:cNvSpPr/>
          <p:nvPr/>
        </p:nvSpPr>
        <p:spPr bwMode="auto">
          <a:xfrm>
            <a:off x="131763" y="5445124"/>
            <a:ext cx="5448300" cy="612775"/>
          </a:xfrm>
          <a:prstGeom prst="rect">
            <a:avLst/>
          </a:prstGeom>
          <a:solidFill>
            <a:schemeClr val="bg1">
              <a:lumMod val="9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lIns="68583" tIns="34292" rIns="68583" bIns="34292" anchor="ctr"/>
          <a:lstStyle/>
          <a:p>
            <a:pPr marL="285750" indent="-285750" defTabSz="685637">
              <a:lnSpc>
                <a:spcPct val="150000"/>
              </a:lnSpc>
              <a:buFont typeface="Wingdings" pitchFamily="2" charset="2"/>
              <a:buChar char="p"/>
              <a:defRPr/>
            </a:pPr>
            <a:r>
              <a:rPr lang="zh-CN" altLang="en-US" sz="1500" b="1" dirty="0">
                <a:solidFill>
                  <a:srgbClr val="FF0000"/>
                </a:solidFill>
                <a:latin typeface="微软雅黑" pitchFamily="34" charset="-122"/>
                <a:ea typeface="微软雅黑" pitchFamily="34" charset="-122"/>
              </a:rPr>
              <a:t>严禁将不仅过测试环境的测试，就</a:t>
            </a:r>
            <a:r>
              <a:rPr lang="zh-CN" altLang="en-US" sz="1500" b="1" dirty="0" smtClean="0">
                <a:solidFill>
                  <a:srgbClr val="FF0000"/>
                </a:solidFill>
                <a:latin typeface="微软雅黑" pitchFamily="34" charset="-122"/>
                <a:ea typeface="微软雅黑" pitchFamily="34" charset="-122"/>
              </a:rPr>
              <a:t>直接将开发</a:t>
            </a:r>
            <a:r>
              <a:rPr lang="zh-CN" altLang="en-US" sz="1500" b="1" dirty="0">
                <a:solidFill>
                  <a:srgbClr val="FF0000"/>
                </a:solidFill>
                <a:latin typeface="微软雅黑" pitchFamily="34" charset="-122"/>
                <a:ea typeface="微软雅黑" pitchFamily="34" charset="-122"/>
              </a:rPr>
              <a:t>环境的代码</a:t>
            </a:r>
            <a:endParaRPr lang="en-US" altLang="zh-CN" sz="1500" b="1" dirty="0">
              <a:solidFill>
                <a:srgbClr val="FF0000"/>
              </a:solidFill>
              <a:latin typeface="微软雅黑" pitchFamily="34" charset="-122"/>
              <a:ea typeface="微软雅黑" pitchFamily="34" charset="-122"/>
            </a:endParaRPr>
          </a:p>
          <a:p>
            <a:pPr defTabSz="685637">
              <a:lnSpc>
                <a:spcPct val="150000"/>
              </a:lnSpc>
              <a:defRPr/>
            </a:pPr>
            <a:r>
              <a:rPr lang="en-US" altLang="zh-CN" sz="1500" b="1" dirty="0">
                <a:solidFill>
                  <a:srgbClr val="FF0000"/>
                </a:solidFill>
                <a:latin typeface="微软雅黑" pitchFamily="34" charset="-122"/>
                <a:ea typeface="微软雅黑" pitchFamily="34" charset="-122"/>
              </a:rPr>
              <a:t>     </a:t>
            </a:r>
            <a:r>
              <a:rPr lang="zh-CN" altLang="en-US" sz="1500" b="1" dirty="0">
                <a:solidFill>
                  <a:srgbClr val="FF0000"/>
                </a:solidFill>
                <a:latin typeface="微软雅黑" pitchFamily="34" charset="-122"/>
                <a:ea typeface="微软雅黑" pitchFamily="34" charset="-122"/>
              </a:rPr>
              <a:t>或者数据库脚本直接更新到正式环境</a:t>
            </a:r>
            <a:endParaRPr lang="en-US" altLang="zh-CN" sz="1500" b="1" dirty="0">
              <a:solidFill>
                <a:srgbClr val="FF0000"/>
              </a:solidFill>
              <a:latin typeface="微软雅黑" pitchFamily="34" charset="-122"/>
              <a:ea typeface="微软雅黑" pitchFamily="34" charset="-122"/>
            </a:endParaRPr>
          </a:p>
        </p:txBody>
      </p:sp>
      <p:sp>
        <p:nvSpPr>
          <p:cNvPr id="11" name="乘号 10"/>
          <p:cNvSpPr/>
          <p:nvPr/>
        </p:nvSpPr>
        <p:spPr>
          <a:xfrm>
            <a:off x="3033713" y="3430588"/>
            <a:ext cx="514350" cy="393700"/>
          </a:xfrm>
          <a:prstGeom prst="mathMultiply">
            <a:avLst>
              <a:gd name="adj1" fmla="val 21415"/>
            </a:avLst>
          </a:prstGeom>
          <a:solidFill>
            <a:srgbClr val="FF0000"/>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a:solidFill>
                <a:srgbClr val="FFFFFF"/>
              </a:solidFill>
            </a:endParaRPr>
          </a:p>
        </p:txBody>
      </p:sp>
      <p:sp>
        <p:nvSpPr>
          <p:cNvPr id="12" name="矩形 11"/>
          <p:cNvSpPr/>
          <p:nvPr/>
        </p:nvSpPr>
        <p:spPr>
          <a:xfrm>
            <a:off x="720725" y="3270250"/>
            <a:ext cx="1438275" cy="684213"/>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zh-CN" altLang="en-US" sz="1600" b="1" dirty="0">
                <a:solidFill>
                  <a:srgbClr val="000000">
                    <a:lumMod val="85000"/>
                    <a:lumOff val="15000"/>
                  </a:srgbClr>
                </a:solidFill>
                <a:latin typeface="微软雅黑" pitchFamily="34" charset="-122"/>
                <a:ea typeface="微软雅黑" pitchFamily="34" charset="-122"/>
              </a:rPr>
              <a:t>开发环境</a:t>
            </a:r>
          </a:p>
        </p:txBody>
      </p:sp>
      <p:sp>
        <p:nvSpPr>
          <p:cNvPr id="13" name="矩形 12"/>
          <p:cNvSpPr/>
          <p:nvPr/>
        </p:nvSpPr>
        <p:spPr>
          <a:xfrm>
            <a:off x="2400300" y="1196975"/>
            <a:ext cx="1493838" cy="692150"/>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zh-CN" altLang="en-US" sz="1600" b="1" dirty="0">
                <a:solidFill>
                  <a:srgbClr val="000000">
                    <a:lumMod val="85000"/>
                    <a:lumOff val="15000"/>
                  </a:srgbClr>
                </a:solidFill>
                <a:latin typeface="微软雅黑" pitchFamily="34" charset="-122"/>
                <a:ea typeface="微软雅黑" pitchFamily="34" charset="-122"/>
              </a:rPr>
              <a:t>测试环境</a:t>
            </a:r>
          </a:p>
        </p:txBody>
      </p:sp>
      <p:sp>
        <p:nvSpPr>
          <p:cNvPr id="14" name="矩形 13"/>
          <p:cNvSpPr/>
          <p:nvPr/>
        </p:nvSpPr>
        <p:spPr>
          <a:xfrm>
            <a:off x="4343400" y="3222625"/>
            <a:ext cx="1439863" cy="706438"/>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altLang="zh-CN" sz="1600" b="1" dirty="0">
                <a:solidFill>
                  <a:srgbClr val="000000">
                    <a:lumMod val="85000"/>
                    <a:lumOff val="15000"/>
                  </a:srgbClr>
                </a:solidFill>
                <a:latin typeface="微软雅黑" pitchFamily="34" charset="-122"/>
                <a:ea typeface="微软雅黑" pitchFamily="34" charset="-122"/>
              </a:rPr>
              <a:t>  </a:t>
            </a:r>
            <a:r>
              <a:rPr lang="zh-CN" altLang="en-US" sz="1600" b="1" dirty="0">
                <a:solidFill>
                  <a:srgbClr val="000000">
                    <a:lumMod val="85000"/>
                    <a:lumOff val="15000"/>
                  </a:srgbClr>
                </a:solidFill>
                <a:latin typeface="微软雅黑" pitchFamily="34" charset="-122"/>
                <a:ea typeface="微软雅黑" pitchFamily="34" charset="-122"/>
              </a:rPr>
              <a:t>生产环境</a:t>
            </a:r>
          </a:p>
        </p:txBody>
      </p:sp>
      <p:sp>
        <p:nvSpPr>
          <p:cNvPr id="15" name="AutoShape 3"/>
          <p:cNvSpPr>
            <a:spLocks noChangeArrowheads="1"/>
          </p:cNvSpPr>
          <p:nvPr/>
        </p:nvSpPr>
        <p:spPr bwMode="auto">
          <a:xfrm rot="16200000">
            <a:off x="4253771" y="2244463"/>
            <a:ext cx="1679713" cy="227020"/>
          </a:xfrm>
          <a:prstGeom prst="rightArrow">
            <a:avLst>
              <a:gd name="adj1" fmla="val 47620"/>
              <a:gd name="adj2" fmla="val 72488"/>
            </a:avLst>
          </a:prstGeom>
          <a:solidFill>
            <a:schemeClr val="bg1">
              <a:lumMod val="65000"/>
            </a:schemeClr>
          </a:solidFill>
          <a:ln>
            <a:noFill/>
          </a:ln>
          <a:effectLst>
            <a:outerShdw blurRad="50800" dist="38100" dir="5400000" algn="t" rotWithShape="0">
              <a:prstClr val="black">
                <a:alpha val="40000"/>
              </a:prstClr>
            </a:outerShdw>
          </a:effectLst>
          <a:scene3d>
            <a:camera prst="orthographicFront">
              <a:rot lat="0" lon="0" rev="10800000"/>
            </a:camera>
            <a:lightRig rig="threePt" dir="t"/>
          </a:scene3d>
        </p:spPr>
        <p:txBody>
          <a:bodyPr wrap="none" lIns="0" tIns="0" rIns="0" bIns="0" anchor="ctr"/>
          <a:lstStyle/>
          <a:p>
            <a:pPr>
              <a:defRPr/>
            </a:pPr>
            <a:endParaRPr lang="zh-CN" altLang="en-US">
              <a:solidFill>
                <a:srgbClr val="000000"/>
              </a:solidFill>
              <a:latin typeface="微软雅黑" pitchFamily="34" charset="-122"/>
              <a:ea typeface="微软雅黑" pitchFamily="34" charset="-122"/>
            </a:endParaRPr>
          </a:p>
        </p:txBody>
      </p:sp>
      <p:sp>
        <p:nvSpPr>
          <p:cNvPr id="16" name="矩形 15"/>
          <p:cNvSpPr/>
          <p:nvPr/>
        </p:nvSpPr>
        <p:spPr>
          <a:xfrm>
            <a:off x="3898280" y="1507182"/>
            <a:ext cx="1237494" cy="70516"/>
          </a:xfrm>
          <a:prstGeom prst="rect">
            <a:avLst/>
          </a:prstGeom>
          <a:solidFill>
            <a:schemeClr val="bg1">
              <a:lumMod val="65000"/>
            </a:schemeClr>
          </a:solidFill>
          <a:ln>
            <a:noFill/>
          </a:ln>
          <a:effectLst>
            <a:outerShdw blurRad="50800" dist="38100" dir="5400000" algn="t" rotWithShape="0">
              <a:prstClr val="black">
                <a:alpha val="40000"/>
              </a:prstClr>
            </a:outerShdw>
          </a:effectLst>
          <a:scene3d>
            <a:camera prst="orthographicFront">
              <a:rot lat="0" lon="0" rev="10800000"/>
            </a:camera>
            <a:lightRig rig="threePt" dir="t"/>
          </a:scene3d>
        </p:spPr>
        <p:txBody>
          <a:bodyPr wrap="none" lIns="0" tIns="0" rIns="0" bIns="0" anchor="ctr"/>
          <a:lstStyle/>
          <a:p>
            <a:pPr>
              <a:defRPr/>
            </a:pPr>
            <a:endParaRPr lang="zh-CN" altLang="en-US">
              <a:solidFill>
                <a:srgbClr val="000000"/>
              </a:solidFill>
              <a:latin typeface="微软雅黑" pitchFamily="34" charset="-122"/>
              <a:ea typeface="微软雅黑" pitchFamily="34" charset="-122"/>
            </a:endParaRPr>
          </a:p>
        </p:txBody>
      </p:sp>
      <p:sp>
        <p:nvSpPr>
          <p:cNvPr id="17" name="AutoShape 2"/>
          <p:cNvSpPr>
            <a:spLocks noChangeArrowheads="1"/>
          </p:cNvSpPr>
          <p:nvPr/>
        </p:nvSpPr>
        <p:spPr bwMode="auto">
          <a:xfrm>
            <a:off x="1281113" y="1498600"/>
            <a:ext cx="1146175" cy="201613"/>
          </a:xfrm>
          <a:prstGeom prst="rightArrow">
            <a:avLst>
              <a:gd name="adj1" fmla="val 47991"/>
              <a:gd name="adj2" fmla="val 66126"/>
            </a:avLst>
          </a:prstGeom>
          <a:solidFill>
            <a:schemeClr val="bg1">
              <a:lumMod val="65000"/>
            </a:schemeClr>
          </a:solidFill>
          <a:ln>
            <a:noFill/>
          </a:ln>
          <a:effectLst>
            <a:outerShdw blurRad="50800" dist="38100" dir="5400000" algn="t" rotWithShape="0">
              <a:prstClr val="black">
                <a:alpha val="40000"/>
              </a:prstClr>
            </a:outerShdw>
          </a:effectLst>
        </p:spPr>
        <p:txBody>
          <a:bodyPr wrap="none" lIns="0" tIns="0" rIns="0" bIns="0" anchor="ctr"/>
          <a:lstStyle/>
          <a:p>
            <a:pPr>
              <a:defRPr/>
            </a:pPr>
            <a:endParaRPr lang="zh-CN" altLang="en-US">
              <a:solidFill>
                <a:srgbClr val="000000"/>
              </a:solidFill>
              <a:latin typeface="微软雅黑" pitchFamily="34" charset="-122"/>
              <a:ea typeface="微软雅黑" pitchFamily="34" charset="-122"/>
            </a:endParaRPr>
          </a:p>
        </p:txBody>
      </p:sp>
      <p:sp>
        <p:nvSpPr>
          <p:cNvPr id="18" name="矩形 17"/>
          <p:cNvSpPr/>
          <p:nvPr/>
        </p:nvSpPr>
        <p:spPr>
          <a:xfrm flipH="1">
            <a:off x="1274478" y="1553226"/>
            <a:ext cx="118582" cy="1735383"/>
          </a:xfrm>
          <a:prstGeom prst="rect">
            <a:avLst/>
          </a:prstGeom>
          <a:solidFill>
            <a:schemeClr val="bg1">
              <a:lumMod val="65000"/>
            </a:schemeClr>
          </a:solidFill>
          <a:ln>
            <a:noFill/>
          </a:ln>
          <a:effectLst>
            <a:outerShdw blurRad="50800" dist="38100" dir="5400000" algn="t" rotWithShape="0">
              <a:prstClr val="black">
                <a:alpha val="40000"/>
              </a:prstClr>
            </a:outerShdw>
          </a:effectLst>
          <a:scene3d>
            <a:camera prst="orthographicFront">
              <a:rot lat="0" lon="20099965" rev="10799999"/>
            </a:camera>
            <a:lightRig rig="threePt" dir="t"/>
          </a:scene3d>
        </p:spPr>
        <p:txBody>
          <a:bodyPr wrap="none" lIns="0" tIns="0" rIns="0" bIns="0" anchor="ctr"/>
          <a:lstStyle/>
          <a:p>
            <a:pPr>
              <a:defRPr/>
            </a:pPr>
            <a:endParaRPr lang="zh-CN" altLang="en-US">
              <a:solidFill>
                <a:srgbClr val="000000"/>
              </a:solidFill>
              <a:latin typeface="微软雅黑" pitchFamily="34" charset="-122"/>
              <a:ea typeface="微软雅黑" pitchFamily="34" charset="-122"/>
            </a:endParaRPr>
          </a:p>
        </p:txBody>
      </p:sp>
      <p:pic>
        <p:nvPicPr>
          <p:cNvPr id="19" name="Picture 38" descr="C:\Documents and Settings\guoqiang_cheng\桌面\03.jpg"/>
          <p:cNvPicPr>
            <a:picLocks noChangeAspect="1" noChangeArrowheads="1"/>
          </p:cNvPicPr>
          <p:nvPr/>
        </p:nvPicPr>
        <p:blipFill>
          <a:blip r:embed="rId3"/>
          <a:srcRect/>
          <a:stretch>
            <a:fillRect/>
          </a:stretch>
        </p:blipFill>
        <p:spPr bwMode="auto">
          <a:xfrm>
            <a:off x="7210425" y="981075"/>
            <a:ext cx="3792538" cy="5327650"/>
          </a:xfrm>
          <a:prstGeom prst="rect">
            <a:avLst/>
          </a:prstGeom>
          <a:noFill/>
          <a:effectLst>
            <a:outerShdw blurRad="50800" dist="38100" dir="5400000" algn="t" rotWithShape="0">
              <a:prstClr val="black">
                <a:alpha val="40000"/>
              </a:prstClr>
            </a:outerShdw>
          </a:effectLst>
        </p:spPr>
      </p:pic>
      <p:sp>
        <p:nvSpPr>
          <p:cNvPr id="20" name="矩形 19"/>
          <p:cNvSpPr/>
          <p:nvPr/>
        </p:nvSpPr>
        <p:spPr bwMode="auto">
          <a:xfrm>
            <a:off x="7175501" y="981075"/>
            <a:ext cx="3814762" cy="403225"/>
          </a:xfrm>
          <a:prstGeom prst="rect">
            <a:avLst/>
          </a:prstGeom>
          <a:solidFill>
            <a:schemeClr val="accent2">
              <a:lumMod val="40000"/>
              <a:lumOff val="60000"/>
            </a:schemeClr>
          </a:solidFill>
          <a:effectLst>
            <a:outerShdw blurRad="63500" sx="102000" sy="102000" algn="c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r>
              <a:rPr lang="zh-CN" altLang="en-US" dirty="0">
                <a:latin typeface="微软雅黑" pitchFamily="34" charset="-122"/>
                <a:ea typeface="微软雅黑" pitchFamily="34" charset="-122"/>
              </a:rPr>
              <a:t>问题列举</a:t>
            </a:r>
          </a:p>
        </p:txBody>
      </p:sp>
      <p:grpSp>
        <p:nvGrpSpPr>
          <p:cNvPr id="21" name="组合 13"/>
          <p:cNvGrpSpPr>
            <a:grpSpLocks/>
          </p:cNvGrpSpPr>
          <p:nvPr/>
        </p:nvGrpSpPr>
        <p:grpSpPr bwMode="auto">
          <a:xfrm>
            <a:off x="7210425" y="2924175"/>
            <a:ext cx="3792538" cy="428625"/>
            <a:chOff x="3500430" y="928670"/>
            <a:chExt cx="2357454" cy="428628"/>
          </a:xfrm>
        </p:grpSpPr>
        <p:sp>
          <p:nvSpPr>
            <p:cNvPr id="22" name="矩形 21"/>
            <p:cNvSpPr/>
            <p:nvPr/>
          </p:nvSpPr>
          <p:spPr>
            <a:xfrm>
              <a:off x="3500430" y="928670"/>
              <a:ext cx="2357454" cy="428628"/>
            </a:xfrm>
            <a:prstGeom prst="rect">
              <a:avLst/>
            </a:prstGeom>
            <a:solidFill>
              <a:schemeClr val="accent2">
                <a:lumMod val="40000"/>
                <a:lumOff val="60000"/>
              </a:schemeClr>
            </a:solidFill>
            <a:effectLst>
              <a:outerShdw blurRad="63500" sx="102000" sy="102000" algn="c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r>
                <a:rPr lang="zh-CN" altLang="en-US" dirty="0">
                  <a:latin typeface="微软雅黑" pitchFamily="34" charset="-122"/>
                  <a:ea typeface="微软雅黑" pitchFamily="34" charset="-122"/>
                </a:rPr>
                <a:t>管理要求</a:t>
              </a:r>
            </a:p>
          </p:txBody>
        </p:sp>
        <p:sp>
          <p:nvSpPr>
            <p:cNvPr id="23" name="等腰三角形 22"/>
            <p:cNvSpPr/>
            <p:nvPr/>
          </p:nvSpPr>
          <p:spPr>
            <a:xfrm flipV="1">
              <a:off x="5643089" y="1071546"/>
              <a:ext cx="142844" cy="142876"/>
            </a:xfrm>
            <a:prstGeom prst="triangl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a:latin typeface="微软雅黑" pitchFamily="34" charset="-122"/>
                <a:ea typeface="微软雅黑" pitchFamily="34" charset="-122"/>
              </a:endParaRPr>
            </a:p>
          </p:txBody>
        </p:sp>
      </p:grpSp>
      <p:sp>
        <p:nvSpPr>
          <p:cNvPr id="24" name="TextBox 17"/>
          <p:cNvSpPr txBox="1">
            <a:spLocks noChangeArrowheads="1"/>
          </p:cNvSpPr>
          <p:nvPr/>
        </p:nvSpPr>
        <p:spPr bwMode="auto">
          <a:xfrm>
            <a:off x="7277100" y="1477963"/>
            <a:ext cx="3543300" cy="1679575"/>
          </a:xfrm>
          <a:prstGeom prst="rect">
            <a:avLst/>
          </a:prstGeom>
          <a:noFill/>
          <a:ln w="9525">
            <a:noFill/>
            <a:miter lim="800000"/>
            <a:headEnd/>
            <a:tailEnd/>
          </a:ln>
        </p:spPr>
        <p:txBody>
          <a:bodyPr>
            <a:spAutoFit/>
          </a:bodyPr>
          <a:lstStyle/>
          <a:p>
            <a:pPr marL="285750" indent="-285750">
              <a:lnSpc>
                <a:spcPct val="120000"/>
              </a:lnSpc>
              <a:buClr>
                <a:srgbClr val="FF9900"/>
              </a:buClr>
              <a:buSzPct val="80000"/>
              <a:buFont typeface="Wingdings" pitchFamily="2" charset="2"/>
              <a:buChar char="ü"/>
              <a:defRPr/>
            </a:pPr>
            <a:r>
              <a:rPr lang="zh-CN" altLang="en-US" sz="1200" dirty="0">
                <a:latin typeface="微软雅黑" pitchFamily="34" charset="-122"/>
                <a:ea typeface="微软雅黑" pitchFamily="34" charset="-122"/>
              </a:rPr>
              <a:t>直接在生产环境上修改数据库</a:t>
            </a:r>
            <a:endParaRPr lang="en-US" altLang="zh-CN" sz="1200" dirty="0">
              <a:latin typeface="微软雅黑" pitchFamily="34" charset="-122"/>
              <a:ea typeface="微软雅黑" pitchFamily="34" charset="-122"/>
            </a:endParaRPr>
          </a:p>
          <a:p>
            <a:pPr marL="285750" indent="-285750">
              <a:lnSpc>
                <a:spcPct val="120000"/>
              </a:lnSpc>
              <a:buClr>
                <a:srgbClr val="FF9900"/>
              </a:buClr>
              <a:buSzPct val="80000"/>
              <a:buFont typeface="Wingdings" pitchFamily="2" charset="2"/>
              <a:buChar char="ü"/>
              <a:defRPr/>
            </a:pPr>
            <a:r>
              <a:rPr lang="zh-CN" altLang="en-US" sz="1200" dirty="0">
                <a:latin typeface="微软雅黑" pitchFamily="34" charset="-122"/>
                <a:ea typeface="微软雅黑" pitchFamily="34" charset="-122"/>
              </a:rPr>
              <a:t>直接从测试环境修改数据库</a:t>
            </a:r>
            <a:endParaRPr lang="en-US" altLang="zh-CN" sz="1200" dirty="0">
              <a:latin typeface="微软雅黑" pitchFamily="34" charset="-122"/>
              <a:ea typeface="微软雅黑" pitchFamily="34" charset="-122"/>
            </a:endParaRPr>
          </a:p>
          <a:p>
            <a:pPr marL="285750" indent="-285750">
              <a:lnSpc>
                <a:spcPct val="120000"/>
              </a:lnSpc>
              <a:buClr>
                <a:srgbClr val="FF9900"/>
              </a:buClr>
              <a:buSzPct val="80000"/>
              <a:buFont typeface="Wingdings" pitchFamily="2" charset="2"/>
              <a:buChar char="ü"/>
              <a:defRPr/>
            </a:pPr>
            <a:r>
              <a:rPr lang="zh-CN" altLang="en-US" sz="1200" dirty="0">
                <a:latin typeface="微软雅黑" pitchFamily="34" charset="-122"/>
                <a:ea typeface="微软雅黑" pitchFamily="34" charset="-122"/>
              </a:rPr>
              <a:t>开发环境、测试环境、生产环境未保存一致</a:t>
            </a:r>
            <a:endParaRPr lang="en-US" altLang="zh-CN" sz="1200" dirty="0">
              <a:latin typeface="微软雅黑" pitchFamily="34" charset="-122"/>
              <a:ea typeface="微软雅黑" pitchFamily="34" charset="-122"/>
            </a:endParaRPr>
          </a:p>
          <a:p>
            <a:pPr marL="285750" indent="-285750">
              <a:lnSpc>
                <a:spcPct val="120000"/>
              </a:lnSpc>
              <a:buClr>
                <a:srgbClr val="FF9900"/>
              </a:buClr>
              <a:buSzPct val="80000"/>
              <a:buFont typeface="Wingdings" pitchFamily="2" charset="2"/>
              <a:buChar char="ü"/>
              <a:defRPr/>
            </a:pPr>
            <a:r>
              <a:rPr lang="zh-CN" altLang="en-US" sz="1200" dirty="0">
                <a:latin typeface="微软雅黑" pitchFamily="34" charset="-122"/>
                <a:ea typeface="微软雅黑" pitchFamily="34" charset="-122"/>
              </a:rPr>
              <a:t>数据未保持一致，更新到生产环境出错</a:t>
            </a:r>
            <a:endParaRPr lang="en-US" altLang="zh-CN" sz="1200" dirty="0">
              <a:latin typeface="微软雅黑" pitchFamily="34" charset="-122"/>
              <a:ea typeface="微软雅黑" pitchFamily="34" charset="-122"/>
            </a:endParaRPr>
          </a:p>
          <a:p>
            <a:pPr marL="285750" indent="-285750">
              <a:lnSpc>
                <a:spcPct val="120000"/>
              </a:lnSpc>
              <a:buClr>
                <a:srgbClr val="FF9900"/>
              </a:buClr>
              <a:buSzPct val="80000"/>
              <a:buFont typeface="Wingdings" pitchFamily="2" charset="2"/>
              <a:buChar char="ü"/>
              <a:defRPr/>
            </a:pPr>
            <a:r>
              <a:rPr lang="zh-CN" altLang="en-US" sz="1200" dirty="0">
                <a:latin typeface="微软雅黑" pitchFamily="34" charset="-122"/>
                <a:ea typeface="微软雅黑" pitchFamily="34" charset="-122"/>
              </a:rPr>
              <a:t>二开时命名不规范，造成与标准产品命名冲突，升级时出错</a:t>
            </a:r>
            <a:endParaRPr lang="en-US" altLang="zh-CN" sz="1200" dirty="0">
              <a:latin typeface="微软雅黑" pitchFamily="34" charset="-122"/>
              <a:ea typeface="微软雅黑" pitchFamily="34" charset="-122"/>
            </a:endParaRPr>
          </a:p>
          <a:p>
            <a:pPr>
              <a:lnSpc>
                <a:spcPct val="120000"/>
              </a:lnSpc>
              <a:buClr>
                <a:srgbClr val="FF9900"/>
              </a:buClr>
              <a:buSzPct val="80000"/>
              <a:defRPr/>
            </a:pPr>
            <a:endParaRPr lang="en-US" altLang="zh-CN" sz="1400" dirty="0">
              <a:solidFill>
                <a:srgbClr val="000000"/>
              </a:solidFill>
              <a:latin typeface="微软雅黑" pitchFamily="34" charset="-122"/>
              <a:ea typeface="微软雅黑" pitchFamily="34" charset="-122"/>
            </a:endParaRPr>
          </a:p>
        </p:txBody>
      </p:sp>
      <p:sp>
        <p:nvSpPr>
          <p:cNvPr id="25" name="TextBox 17"/>
          <p:cNvSpPr txBox="1">
            <a:spLocks noChangeArrowheads="1"/>
          </p:cNvSpPr>
          <p:nvPr/>
        </p:nvSpPr>
        <p:spPr bwMode="auto">
          <a:xfrm>
            <a:off x="7188200" y="3429000"/>
            <a:ext cx="3776662" cy="3157538"/>
          </a:xfrm>
          <a:prstGeom prst="rect">
            <a:avLst/>
          </a:prstGeom>
          <a:noFill/>
          <a:ln w="9525">
            <a:noFill/>
            <a:miter lim="800000"/>
            <a:headEnd/>
            <a:tailEnd/>
          </a:ln>
        </p:spPr>
        <p:txBody>
          <a:bodyPr wrap="square">
            <a:spAutoFit/>
          </a:bodyPr>
          <a:lstStyle/>
          <a:p>
            <a:pPr marL="285750" indent="-285750">
              <a:lnSpc>
                <a:spcPct val="120000"/>
              </a:lnSpc>
              <a:buClr>
                <a:srgbClr val="FF9900"/>
              </a:buClr>
              <a:buSzPct val="80000"/>
              <a:buFont typeface="Wingdings" pitchFamily="2" charset="2"/>
              <a:buChar char="ü"/>
              <a:defRPr/>
            </a:pPr>
            <a:r>
              <a:rPr lang="zh-CN" altLang="en-US" sz="1200" dirty="0">
                <a:latin typeface="微软雅黑" pitchFamily="34" charset="-122"/>
                <a:ea typeface="微软雅黑" pitchFamily="34" charset="-122"/>
              </a:rPr>
              <a:t>建议统一使用协同开发平台</a:t>
            </a:r>
            <a:endParaRPr lang="en-US" altLang="zh-CN" sz="1200" dirty="0">
              <a:latin typeface="微软雅黑" pitchFamily="34" charset="-122"/>
              <a:ea typeface="微软雅黑" pitchFamily="34" charset="-122"/>
            </a:endParaRPr>
          </a:p>
          <a:p>
            <a:pPr marL="285750" indent="-285750">
              <a:lnSpc>
                <a:spcPct val="120000"/>
              </a:lnSpc>
              <a:buClr>
                <a:srgbClr val="FF9900"/>
              </a:buClr>
              <a:buSzPct val="80000"/>
              <a:buFont typeface="Wingdings" pitchFamily="2" charset="2"/>
              <a:buChar char="ü"/>
              <a:defRPr/>
            </a:pPr>
            <a:r>
              <a:rPr lang="zh-CN" altLang="en-US" sz="1400" dirty="0">
                <a:latin typeface="微软雅黑" pitchFamily="34" charset="-122"/>
                <a:ea typeface="微软雅黑" pitchFamily="34" charset="-122"/>
              </a:rPr>
              <a:t>现场环境必须有开发环境、测试环境、生产环境，并且保存环境一致</a:t>
            </a:r>
            <a:endParaRPr lang="en-US" altLang="zh-CN" sz="1400" dirty="0">
              <a:latin typeface="微软雅黑" pitchFamily="34" charset="-122"/>
              <a:ea typeface="微软雅黑" pitchFamily="34" charset="-122"/>
            </a:endParaRPr>
          </a:p>
          <a:p>
            <a:pPr marL="285750" indent="-285750">
              <a:lnSpc>
                <a:spcPct val="120000"/>
              </a:lnSpc>
              <a:buClr>
                <a:srgbClr val="FF9900"/>
              </a:buClr>
              <a:buSzPct val="80000"/>
              <a:buFont typeface="Wingdings" pitchFamily="2" charset="2"/>
              <a:buChar char="ü"/>
              <a:defRPr/>
            </a:pPr>
            <a:r>
              <a:rPr lang="zh-CN" altLang="en-US" sz="1400" dirty="0">
                <a:latin typeface="微软雅黑" pitchFamily="34" charset="-122"/>
                <a:ea typeface="微软雅黑" pitchFamily="34" charset="-122"/>
              </a:rPr>
              <a:t>禁止直接修改测试环境和生产环境</a:t>
            </a:r>
            <a:endParaRPr lang="en-US" altLang="zh-CN" sz="1400" dirty="0">
              <a:latin typeface="微软雅黑" pitchFamily="34" charset="-122"/>
              <a:ea typeface="微软雅黑" pitchFamily="34" charset="-122"/>
            </a:endParaRPr>
          </a:p>
          <a:p>
            <a:pPr marL="285750" indent="-285750">
              <a:lnSpc>
                <a:spcPct val="120000"/>
              </a:lnSpc>
              <a:buClr>
                <a:srgbClr val="FF9900"/>
              </a:buClr>
              <a:buSzPct val="80000"/>
              <a:buFont typeface="Wingdings" pitchFamily="2" charset="2"/>
              <a:buChar char="ü"/>
              <a:defRPr/>
            </a:pPr>
            <a:r>
              <a:rPr lang="zh-CN" altLang="en-US" sz="1400" dirty="0">
                <a:latin typeface="微软雅黑" pitchFamily="34" charset="-122"/>
                <a:ea typeface="微软雅黑" pitchFamily="34" charset="-122"/>
              </a:rPr>
              <a:t>部署时必须按从开发环境</a:t>
            </a:r>
            <a:r>
              <a:rPr lang="en-US" altLang="zh-CN" sz="1400" dirty="0">
                <a:latin typeface="微软雅黑" pitchFamily="34" charset="-122"/>
                <a:ea typeface="微软雅黑" pitchFamily="34" charset="-122"/>
              </a:rPr>
              <a:t>-&gt;</a:t>
            </a:r>
            <a:r>
              <a:rPr lang="zh-CN" altLang="en-US" sz="1400" dirty="0">
                <a:latin typeface="微软雅黑" pitchFamily="34" charset="-122"/>
                <a:ea typeface="微软雅黑" pitchFamily="34" charset="-122"/>
              </a:rPr>
              <a:t>测试环境</a:t>
            </a:r>
            <a:endParaRPr lang="en-US" altLang="zh-CN" sz="1400" dirty="0">
              <a:latin typeface="微软雅黑" pitchFamily="34" charset="-122"/>
              <a:ea typeface="微软雅黑" pitchFamily="34" charset="-122"/>
            </a:endParaRPr>
          </a:p>
          <a:p>
            <a:pPr>
              <a:lnSpc>
                <a:spcPct val="120000"/>
              </a:lnSpc>
              <a:buClr>
                <a:srgbClr val="FF9900"/>
              </a:buClr>
              <a:buSzPct val="80000"/>
              <a:defRPr/>
            </a:pPr>
            <a:r>
              <a:rPr lang="en-US" altLang="zh-CN" sz="1400" dirty="0">
                <a:latin typeface="微软雅黑" pitchFamily="34" charset="-122"/>
                <a:ea typeface="微软雅黑" pitchFamily="34" charset="-122"/>
              </a:rPr>
              <a:t>     -&gt;</a:t>
            </a:r>
            <a:r>
              <a:rPr lang="zh-CN" altLang="en-US" sz="1400" dirty="0">
                <a:latin typeface="微软雅黑" pitchFamily="34" charset="-122"/>
                <a:ea typeface="微软雅黑" pitchFamily="34" charset="-122"/>
              </a:rPr>
              <a:t>生产环境规范执行，测试环境与生产</a:t>
            </a:r>
            <a:endParaRPr lang="en-US" altLang="zh-CN" sz="1400" dirty="0">
              <a:latin typeface="微软雅黑" pitchFamily="34" charset="-122"/>
              <a:ea typeface="微软雅黑" pitchFamily="34" charset="-122"/>
            </a:endParaRPr>
          </a:p>
          <a:p>
            <a:pPr>
              <a:lnSpc>
                <a:spcPct val="120000"/>
              </a:lnSpc>
              <a:buClr>
                <a:srgbClr val="FF9900"/>
              </a:buClr>
              <a:buSzPct val="80000"/>
              <a:defRPr/>
            </a:pPr>
            <a:r>
              <a:rPr lang="en-US" altLang="zh-CN" sz="1400" dirty="0">
                <a:latin typeface="微软雅黑" pitchFamily="34" charset="-122"/>
                <a:ea typeface="微软雅黑" pitchFamily="34" charset="-122"/>
              </a:rPr>
              <a:t> </a:t>
            </a:r>
            <a:r>
              <a:rPr lang="zh-CN" altLang="en-US" sz="1400" dirty="0">
                <a:latin typeface="微软雅黑" pitchFamily="34" charset="-122"/>
                <a:ea typeface="微软雅黑" pitchFamily="34" charset="-122"/>
              </a:rPr>
              <a:t>   环境的数据也必须保存一致，测试没问</a:t>
            </a:r>
            <a:endParaRPr lang="en-US" altLang="zh-CN" sz="1400" dirty="0">
              <a:latin typeface="微软雅黑" pitchFamily="34" charset="-122"/>
              <a:ea typeface="微软雅黑" pitchFamily="34" charset="-122"/>
            </a:endParaRPr>
          </a:p>
          <a:p>
            <a:pPr>
              <a:lnSpc>
                <a:spcPct val="120000"/>
              </a:lnSpc>
              <a:buClr>
                <a:srgbClr val="FF9900"/>
              </a:buClr>
              <a:buSzPct val="80000"/>
              <a:defRPr/>
            </a:pPr>
            <a:r>
              <a:rPr lang="en-US" altLang="zh-CN" sz="1400" dirty="0">
                <a:latin typeface="微软雅黑" pitchFamily="34" charset="-122"/>
                <a:ea typeface="微软雅黑" pitchFamily="34" charset="-122"/>
              </a:rPr>
              <a:t>     </a:t>
            </a:r>
            <a:r>
              <a:rPr lang="zh-CN" altLang="en-US" sz="1400" dirty="0">
                <a:latin typeface="微软雅黑" pitchFamily="34" charset="-122"/>
                <a:ea typeface="微软雅黑" pitchFamily="34" charset="-122"/>
              </a:rPr>
              <a:t>题时才更新到生产环境</a:t>
            </a:r>
            <a:endParaRPr lang="en-US" altLang="zh-CN" sz="1400" dirty="0">
              <a:latin typeface="微软雅黑" pitchFamily="34" charset="-122"/>
              <a:ea typeface="微软雅黑" pitchFamily="34" charset="-122"/>
            </a:endParaRPr>
          </a:p>
          <a:p>
            <a:pPr marL="285750" indent="-285750">
              <a:lnSpc>
                <a:spcPct val="120000"/>
              </a:lnSpc>
              <a:buClr>
                <a:srgbClr val="FF9900"/>
              </a:buClr>
              <a:buSzPct val="80000"/>
              <a:buFont typeface="Wingdings" pitchFamily="2" charset="2"/>
              <a:buChar char="ü"/>
              <a:defRPr/>
            </a:pPr>
            <a:r>
              <a:rPr lang="zh-CN" altLang="en-US" sz="1400" dirty="0">
                <a:latin typeface="微软雅黑" pitchFamily="34" charset="-122"/>
                <a:ea typeface="微软雅黑" pitchFamily="34" charset="-122"/>
              </a:rPr>
              <a:t>二开必须按二开的规范进行编码</a:t>
            </a:r>
            <a:endParaRPr lang="en-US" altLang="zh-CN" sz="1400" dirty="0">
              <a:latin typeface="微软雅黑" pitchFamily="34" charset="-122"/>
              <a:ea typeface="微软雅黑" pitchFamily="34" charset="-122"/>
            </a:endParaRPr>
          </a:p>
          <a:p>
            <a:pPr marL="285750" indent="-285750">
              <a:lnSpc>
                <a:spcPct val="120000"/>
              </a:lnSpc>
              <a:buClr>
                <a:srgbClr val="FF9900"/>
              </a:buClr>
              <a:buSzPct val="80000"/>
              <a:buFont typeface="Wingdings" pitchFamily="2" charset="2"/>
              <a:buChar char="ü"/>
              <a:defRPr/>
            </a:pPr>
            <a:r>
              <a:rPr lang="zh-CN" altLang="en-US" sz="1400" dirty="0">
                <a:latin typeface="微软雅黑" pitchFamily="34" charset="-122"/>
                <a:ea typeface="微软雅黑" pitchFamily="34" charset="-122"/>
              </a:rPr>
              <a:t>二开时需做好版本和补丁规范管理，并对二开部分需做修改记录</a:t>
            </a:r>
            <a:endParaRPr lang="en-US" altLang="zh-CN" sz="1400" dirty="0">
              <a:latin typeface="微软雅黑" pitchFamily="34" charset="-122"/>
              <a:ea typeface="微软雅黑" pitchFamily="34" charset="-122"/>
            </a:endParaRPr>
          </a:p>
          <a:p>
            <a:pPr>
              <a:lnSpc>
                <a:spcPct val="120000"/>
              </a:lnSpc>
              <a:buClr>
                <a:srgbClr val="FF9900"/>
              </a:buClr>
              <a:buSzPct val="80000"/>
              <a:buFont typeface="Wingdings" pitchFamily="2" charset="2"/>
              <a:buChar char="n"/>
              <a:defRPr/>
            </a:pPr>
            <a:endParaRPr lang="en-US" altLang="zh-CN" sz="1400" dirty="0">
              <a:solidFill>
                <a:srgbClr val="000000"/>
              </a:solidFill>
              <a:latin typeface="微软雅黑" pitchFamily="34" charset="-122"/>
              <a:ea typeface="微软雅黑" pitchFamily="34" charset="-122"/>
            </a:endParaRPr>
          </a:p>
        </p:txBody>
      </p:sp>
      <p:sp>
        <p:nvSpPr>
          <p:cNvPr id="26" name="标题 1"/>
          <p:cNvSpPr txBox="1">
            <a:spLocks/>
          </p:cNvSpPr>
          <p:nvPr/>
        </p:nvSpPr>
        <p:spPr>
          <a:xfrm>
            <a:off x="395288" y="0"/>
            <a:ext cx="6697662" cy="620713"/>
          </a:xfrm>
          <a:prstGeom prst="rect">
            <a:avLst/>
          </a:prstGeom>
        </p:spPr>
        <p:txBody>
          <a:bodyPr/>
          <a:lstStyle>
            <a:lvl1pPr algn="l" defTabSz="914377"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mtClean="0">
                <a:latin typeface="微软雅黑" pitchFamily="34" charset="-122"/>
                <a:ea typeface="微软雅黑" pitchFamily="34" charset="-122"/>
              </a:rPr>
              <a:t> </a:t>
            </a:r>
            <a:endParaRPr lang="en-US" smtClean="0">
              <a:latin typeface="微软雅黑" pitchFamily="34" charset="-122"/>
              <a:ea typeface="微软雅黑" pitchFamily="34" charset="-122"/>
            </a:endParaRPr>
          </a:p>
        </p:txBody>
      </p:sp>
      <p:sp>
        <p:nvSpPr>
          <p:cNvPr id="27" name="等腰三角形 26"/>
          <p:cNvSpPr/>
          <p:nvPr/>
        </p:nvSpPr>
        <p:spPr bwMode="auto">
          <a:xfrm flipV="1">
            <a:off x="8604250" y="1125538"/>
            <a:ext cx="177800" cy="142875"/>
          </a:xfrm>
          <a:prstGeom prst="triangl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a:latin typeface="微软雅黑" pitchFamily="34" charset="-122"/>
              <a:ea typeface="微软雅黑" pitchFamily="34" charset="-122"/>
            </a:endParaRPr>
          </a:p>
        </p:txBody>
      </p:sp>
      <p:sp>
        <p:nvSpPr>
          <p:cNvPr id="28" name="上箭头 27"/>
          <p:cNvSpPr/>
          <p:nvPr/>
        </p:nvSpPr>
        <p:spPr>
          <a:xfrm>
            <a:off x="2932113" y="1844674"/>
            <a:ext cx="396875" cy="1377951"/>
          </a:xfrm>
          <a:prstGeom prst="upArrow">
            <a:avLst/>
          </a:prstGeom>
          <a:solidFill>
            <a:schemeClr val="accent3">
              <a:lumMod val="65000"/>
            </a:schemeClr>
          </a:solidFill>
        </p:spPr>
        <p:style>
          <a:lnRef idx="1">
            <a:schemeClr val="accent1"/>
          </a:lnRef>
          <a:fillRef idx="3">
            <a:schemeClr val="accent1"/>
          </a:fillRef>
          <a:effectRef idx="2">
            <a:schemeClr val="accent1"/>
          </a:effectRef>
          <a:fontRef idx="minor">
            <a:schemeClr val="lt1"/>
          </a:fontRef>
        </p:style>
        <p:txBody>
          <a:bodyPr anchor="t"/>
          <a:lstStyle/>
          <a:p>
            <a:pPr algn="ctr">
              <a:defRPr/>
            </a:pPr>
            <a:endParaRPr lang="en-US" altLang="zh-CN" sz="1200" b="1" dirty="0" smtClean="0">
              <a:solidFill>
                <a:srgbClr val="FFFF00"/>
              </a:solidFill>
            </a:endParaRPr>
          </a:p>
          <a:p>
            <a:pPr algn="ctr">
              <a:defRPr/>
            </a:pPr>
            <a:r>
              <a:rPr lang="zh-CN" altLang="en-US" sz="1200" b="1" dirty="0" smtClean="0">
                <a:solidFill>
                  <a:srgbClr val="FFFF00"/>
                </a:solidFill>
              </a:rPr>
              <a:t>直接修改</a:t>
            </a:r>
            <a:endParaRPr lang="zh-CN" altLang="en-US" sz="1200" b="1" dirty="0">
              <a:solidFill>
                <a:srgbClr val="FFFF00"/>
              </a:solidFill>
            </a:endParaRPr>
          </a:p>
        </p:txBody>
      </p:sp>
      <p:sp>
        <p:nvSpPr>
          <p:cNvPr id="29" name="乘号 28"/>
          <p:cNvSpPr/>
          <p:nvPr/>
        </p:nvSpPr>
        <p:spPr>
          <a:xfrm>
            <a:off x="2873375" y="2873375"/>
            <a:ext cx="514350" cy="393700"/>
          </a:xfrm>
          <a:prstGeom prst="mathMultiply">
            <a:avLst>
              <a:gd name="adj1" fmla="val 21415"/>
            </a:avLst>
          </a:prstGeom>
          <a:solidFill>
            <a:srgbClr val="FF0000"/>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a:solidFill>
                <a:srgbClr val="FFFFFF"/>
              </a:solidFill>
            </a:endParaRPr>
          </a:p>
        </p:txBody>
      </p:sp>
      <p:sp>
        <p:nvSpPr>
          <p:cNvPr id="30" name="上箭头 29"/>
          <p:cNvSpPr/>
          <p:nvPr/>
        </p:nvSpPr>
        <p:spPr>
          <a:xfrm>
            <a:off x="4983163" y="3886200"/>
            <a:ext cx="396875" cy="1439863"/>
          </a:xfrm>
          <a:prstGeom prst="upArrow">
            <a:avLst/>
          </a:prstGeom>
          <a:solidFill>
            <a:schemeClr val="accent3">
              <a:lumMod val="65000"/>
            </a:schemeClr>
          </a:soli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zh-CN" altLang="en-US" sz="1200" b="1" dirty="0" smtClean="0">
                <a:solidFill>
                  <a:srgbClr val="FFFF00"/>
                </a:solidFill>
              </a:rPr>
              <a:t>直接修改</a:t>
            </a:r>
            <a:endParaRPr lang="zh-CN" altLang="en-US" sz="1200" b="1" dirty="0">
              <a:solidFill>
                <a:srgbClr val="FFFF00"/>
              </a:solidFill>
            </a:endParaRPr>
          </a:p>
        </p:txBody>
      </p:sp>
      <p:sp>
        <p:nvSpPr>
          <p:cNvPr id="31" name="乘号 30"/>
          <p:cNvSpPr/>
          <p:nvPr/>
        </p:nvSpPr>
        <p:spPr>
          <a:xfrm>
            <a:off x="4926013" y="4983163"/>
            <a:ext cx="514350" cy="392112"/>
          </a:xfrm>
          <a:prstGeom prst="mathMultiply">
            <a:avLst>
              <a:gd name="adj1" fmla="val 21415"/>
            </a:avLst>
          </a:prstGeom>
          <a:solidFill>
            <a:srgbClr val="FF0000"/>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a:solidFill>
                <a:srgbClr val="FFFFFF"/>
              </a:solidFill>
            </a:endParaRPr>
          </a:p>
        </p:txBody>
      </p:sp>
    </p:spTree>
    <p:extLst>
      <p:ext uri="{BB962C8B-B14F-4D97-AF65-F5344CB8AC3E}">
        <p14:creationId xmlns:p14="http://schemas.microsoft.com/office/powerpoint/2010/main" val="2417089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714034"/>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升级和补丁规范管理</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2" name="矩形 1"/>
          <p:cNvSpPr/>
          <p:nvPr/>
        </p:nvSpPr>
        <p:spPr>
          <a:xfrm>
            <a:off x="469900" y="1016338"/>
            <a:ext cx="10782300" cy="3416320"/>
          </a:xfrm>
          <a:prstGeom prst="rect">
            <a:avLst/>
          </a:prstGeom>
        </p:spPr>
        <p:txBody>
          <a:bodyPr wrap="square">
            <a:spAutoFit/>
          </a:bodyPr>
          <a:lstStyle/>
          <a:p>
            <a:pPr marL="342900" lvl="0" indent="-342900" algn="just">
              <a:spcAft>
                <a:spcPts val="0"/>
              </a:spcAft>
              <a:buFont typeface="Symbol"/>
              <a:buBlip>
                <a:blip r:embed="rId3"/>
              </a:buBlip>
            </a:pPr>
            <a:r>
              <a:rPr lang="zh-CN" altLang="en-US" sz="1800" kern="100" dirty="0">
                <a:solidFill>
                  <a:schemeClr val="bg1"/>
                </a:solidFill>
                <a:latin typeface="微软雅黑" pitchFamily="34" charset="-122"/>
                <a:ea typeface="微软雅黑" pitchFamily="34" charset="-122"/>
              </a:rPr>
              <a:t>补丁管理</a:t>
            </a:r>
            <a:endParaRPr lang="en-US" altLang="zh-CN" sz="1800" kern="100" dirty="0">
              <a:solidFill>
                <a:schemeClr val="bg1"/>
              </a:solidFill>
              <a:latin typeface="微软雅黑" pitchFamily="34" charset="-122"/>
              <a:ea typeface="微软雅黑" pitchFamily="34" charset="-122"/>
            </a:endParaRPr>
          </a:p>
          <a:p>
            <a:pPr marL="742950" lvl="1" indent="-285750" algn="just" defTabSz="457200">
              <a:buFont typeface="Wingdings" panose="05000000000000000000" pitchFamily="2" charset="2"/>
              <a:buChar char="ü"/>
            </a:pPr>
            <a:r>
              <a:rPr lang="zh-CN" altLang="en-US" sz="1800" kern="100" dirty="0">
                <a:solidFill>
                  <a:schemeClr val="bg1"/>
                </a:solidFill>
                <a:latin typeface="微软雅黑" pitchFamily="34" charset="-122"/>
                <a:ea typeface="微软雅黑" pitchFamily="34" charset="-122"/>
              </a:rPr>
              <a:t>在打补丁时需按照补丁的要求，正确的打补丁，补丁会对应</a:t>
            </a:r>
            <a:r>
              <a:rPr lang="zh-CN" altLang="en-US" sz="1800" kern="100" dirty="0" smtClean="0">
                <a:solidFill>
                  <a:schemeClr val="bg1"/>
                </a:solidFill>
                <a:latin typeface="微软雅黑" pitchFamily="34" charset="-122"/>
                <a:ea typeface="微软雅黑" pitchFamily="34" charset="-122"/>
              </a:rPr>
              <a:t>到产品</a:t>
            </a:r>
            <a:r>
              <a:rPr lang="zh-CN" altLang="en-US" sz="1800" kern="100" dirty="0">
                <a:solidFill>
                  <a:schemeClr val="bg1"/>
                </a:solidFill>
                <a:latin typeface="微软雅黑" pitchFamily="34" charset="-122"/>
                <a:ea typeface="微软雅黑" pitchFamily="34" charset="-122"/>
              </a:rPr>
              <a:t>版本，遵循不能打的补丁坚决不能打，需要打的补丁</a:t>
            </a:r>
            <a:r>
              <a:rPr lang="zh-CN" altLang="en-US" sz="1800" kern="100" dirty="0" smtClean="0">
                <a:solidFill>
                  <a:schemeClr val="bg1"/>
                </a:solidFill>
                <a:latin typeface="微软雅黑" pitchFamily="34" charset="-122"/>
                <a:ea typeface="微软雅黑" pitchFamily="34" charset="-122"/>
              </a:rPr>
              <a:t>必须的原则打全的原则</a:t>
            </a:r>
            <a:endParaRPr lang="en-US" altLang="zh-CN" sz="1800" kern="100" dirty="0" smtClean="0">
              <a:solidFill>
                <a:schemeClr val="bg1"/>
              </a:solidFill>
              <a:latin typeface="微软雅黑" pitchFamily="34" charset="-122"/>
              <a:ea typeface="微软雅黑" pitchFamily="34" charset="-122"/>
            </a:endParaRPr>
          </a:p>
          <a:p>
            <a:pPr marL="742950" lvl="1" indent="-285750" algn="just" defTabSz="457200">
              <a:buFont typeface="Wingdings" panose="05000000000000000000" pitchFamily="2" charset="2"/>
              <a:buChar char="ü"/>
            </a:pPr>
            <a:r>
              <a:rPr lang="zh-CN" altLang="en-US" sz="1800" kern="100" dirty="0" smtClean="0">
                <a:solidFill>
                  <a:schemeClr val="bg1"/>
                </a:solidFill>
                <a:latin typeface="微软雅黑" pitchFamily="34" charset="-122"/>
                <a:ea typeface="微软雅黑" pitchFamily="34" charset="-122"/>
              </a:rPr>
              <a:t>打补丁时必须在测试环境先打补丁，测试没问题后才打到正式环境，需注意不是一台应用服务器对应的正式账套和测试账套</a:t>
            </a:r>
            <a:endParaRPr lang="en-US" altLang="zh-CN" sz="1800" kern="100" dirty="0" smtClean="0">
              <a:solidFill>
                <a:schemeClr val="bg1"/>
              </a:solidFill>
              <a:latin typeface="微软雅黑" pitchFamily="34" charset="-122"/>
              <a:ea typeface="微软雅黑" pitchFamily="34" charset="-122"/>
            </a:endParaRPr>
          </a:p>
          <a:p>
            <a:pPr marL="742950" lvl="1" indent="-285750" algn="just" defTabSz="457200">
              <a:buFont typeface="Wingdings" panose="05000000000000000000" pitchFamily="2" charset="2"/>
              <a:buChar char="ü"/>
            </a:pPr>
            <a:r>
              <a:rPr lang="zh-CN" altLang="en-US" sz="1800" kern="100" dirty="0" smtClean="0">
                <a:solidFill>
                  <a:schemeClr val="bg1"/>
                </a:solidFill>
                <a:latin typeface="微软雅黑" pitchFamily="34" charset="-122"/>
                <a:ea typeface="微软雅黑" pitchFamily="34" charset="-122"/>
              </a:rPr>
              <a:t>测试环境的应用服务器环境和数据库环境需保持一致，否则可能造成虽然测试</a:t>
            </a:r>
            <a:r>
              <a:rPr lang="zh-CN" altLang="en-US" sz="1800" kern="100" smtClean="0">
                <a:solidFill>
                  <a:schemeClr val="bg1"/>
                </a:solidFill>
                <a:latin typeface="微软雅黑" pitchFamily="34" charset="-122"/>
                <a:ea typeface="微软雅黑" pitchFamily="34" charset="-122"/>
              </a:rPr>
              <a:t>环境正常但是到</a:t>
            </a:r>
            <a:r>
              <a:rPr lang="zh-CN" altLang="en-US" sz="1800" kern="100" dirty="0" smtClean="0">
                <a:solidFill>
                  <a:schemeClr val="bg1"/>
                </a:solidFill>
                <a:latin typeface="微软雅黑" pitchFamily="34" charset="-122"/>
                <a:ea typeface="微软雅黑" pitchFamily="34" charset="-122"/>
              </a:rPr>
              <a:t>正式</a:t>
            </a:r>
            <a:r>
              <a:rPr lang="zh-CN" altLang="en-US" sz="1800" kern="100" dirty="0">
                <a:solidFill>
                  <a:schemeClr val="bg1"/>
                </a:solidFill>
                <a:latin typeface="微软雅黑" pitchFamily="34" charset="-122"/>
                <a:ea typeface="微软雅黑" pitchFamily="34" charset="-122"/>
              </a:rPr>
              <a:t>生产</a:t>
            </a:r>
            <a:r>
              <a:rPr lang="zh-CN" altLang="en-US" sz="1800" kern="100" dirty="0" smtClean="0">
                <a:solidFill>
                  <a:schemeClr val="bg1"/>
                </a:solidFill>
                <a:latin typeface="微软雅黑" pitchFamily="34" charset="-122"/>
                <a:ea typeface="微软雅黑" pitchFamily="34" charset="-122"/>
              </a:rPr>
              <a:t>环境出问题的情况</a:t>
            </a:r>
            <a:endParaRPr lang="en-US" altLang="zh-CN" sz="1800" kern="100" dirty="0">
              <a:solidFill>
                <a:schemeClr val="bg1"/>
              </a:solidFill>
              <a:latin typeface="微软雅黑" pitchFamily="34" charset="-122"/>
              <a:ea typeface="微软雅黑" pitchFamily="34" charset="-122"/>
            </a:endParaRPr>
          </a:p>
          <a:p>
            <a:pPr marL="342900" lvl="0" indent="-342900" algn="just">
              <a:spcAft>
                <a:spcPts val="0"/>
              </a:spcAft>
              <a:buFont typeface="Symbol"/>
              <a:buBlip>
                <a:blip r:embed="rId3"/>
              </a:buBlip>
            </a:pPr>
            <a:r>
              <a:rPr lang="zh-CN" altLang="en-US" sz="1800" kern="100" dirty="0">
                <a:solidFill>
                  <a:schemeClr val="bg1"/>
                </a:solidFill>
                <a:latin typeface="微软雅黑" pitchFamily="34" charset="-122"/>
                <a:ea typeface="微软雅黑" pitchFamily="34" charset="-122"/>
              </a:rPr>
              <a:t>升级管理</a:t>
            </a:r>
            <a:endParaRPr lang="en-US" altLang="zh-CN" sz="1800" kern="100" dirty="0">
              <a:solidFill>
                <a:schemeClr val="bg1"/>
              </a:solidFill>
              <a:latin typeface="微软雅黑" pitchFamily="34" charset="-122"/>
              <a:ea typeface="微软雅黑" pitchFamily="34" charset="-122"/>
            </a:endParaRPr>
          </a:p>
          <a:p>
            <a:pPr marL="742950" lvl="1" indent="-285750" algn="just" defTabSz="457200">
              <a:buFont typeface="Wingdings" panose="05000000000000000000" pitchFamily="2" charset="2"/>
              <a:buChar char="ü"/>
            </a:pPr>
            <a:r>
              <a:rPr lang="zh-CN" altLang="en-US" sz="1800" kern="100" dirty="0">
                <a:solidFill>
                  <a:schemeClr val="bg1"/>
                </a:solidFill>
                <a:latin typeface="微软雅黑" pitchFamily="34" charset="-122"/>
                <a:ea typeface="微软雅黑" pitchFamily="34" charset="-122"/>
              </a:rPr>
              <a:t>升级前必须做好备份</a:t>
            </a:r>
            <a:endParaRPr lang="en-US" altLang="zh-CN" sz="1800" kern="100" dirty="0">
              <a:solidFill>
                <a:schemeClr val="bg1"/>
              </a:solidFill>
              <a:latin typeface="微软雅黑" pitchFamily="34" charset="-122"/>
              <a:ea typeface="微软雅黑" pitchFamily="34" charset="-122"/>
            </a:endParaRPr>
          </a:p>
          <a:p>
            <a:pPr marL="742950" lvl="1" indent="-285750" algn="just" defTabSz="457200">
              <a:buFont typeface="Wingdings" panose="05000000000000000000" pitchFamily="2" charset="2"/>
              <a:buChar char="ü"/>
            </a:pPr>
            <a:r>
              <a:rPr lang="zh-CN" altLang="en-US" sz="1800" kern="100" dirty="0">
                <a:solidFill>
                  <a:schemeClr val="bg1"/>
                </a:solidFill>
                <a:latin typeface="微软雅黑" pitchFamily="34" charset="-122"/>
                <a:ea typeface="微软雅黑" pitchFamily="34" charset="-122"/>
              </a:rPr>
              <a:t>升级时需先升级管理中心，再升级业务中心</a:t>
            </a:r>
            <a:r>
              <a:rPr lang="en-US" altLang="zh-CN" sz="1800" kern="100" dirty="0" smtClean="0">
                <a:solidFill>
                  <a:schemeClr val="bg1"/>
                </a:solidFill>
                <a:latin typeface="微软雅黑" pitchFamily="34" charset="-122"/>
                <a:ea typeface="微软雅黑" pitchFamily="34" charset="-122"/>
              </a:rPr>
              <a:t>.</a:t>
            </a:r>
          </a:p>
          <a:p>
            <a:pPr marL="742950" lvl="1" indent="-285750" algn="just" defTabSz="457200">
              <a:buFont typeface="Wingdings" panose="05000000000000000000" pitchFamily="2" charset="2"/>
              <a:buChar char="ü"/>
            </a:pPr>
            <a:r>
              <a:rPr lang="zh-CN" altLang="en-US" sz="1800" kern="100" dirty="0" smtClean="0">
                <a:solidFill>
                  <a:schemeClr val="bg1"/>
                </a:solidFill>
                <a:latin typeface="微软雅黑" pitchFamily="34" charset="-122"/>
                <a:ea typeface="微软雅黑" pitchFamily="34" charset="-122"/>
              </a:rPr>
              <a:t>客户对已使用金蝶云星空进行升级时工作量评估时必须要包括大量的测试时间及问题修改时间，否则造成时间严重不够，对升级工作造成影响</a:t>
            </a:r>
            <a:endParaRPr lang="en-US" altLang="zh-CN" sz="1800" kern="1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692751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714034"/>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标准化规范管理</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3" name="内容占位符 3"/>
          <p:cNvSpPr txBox="1">
            <a:spLocks/>
          </p:cNvSpPr>
          <p:nvPr/>
        </p:nvSpPr>
        <p:spPr>
          <a:xfrm>
            <a:off x="395288" y="658812"/>
            <a:ext cx="10450512" cy="5957887"/>
          </a:xfrm>
          <a:prstGeom prst="rect">
            <a:avLst/>
          </a:prstGeom>
        </p:spPr>
        <p:txBody>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gn="just">
              <a:buBlip>
                <a:blip r:embed="rId4"/>
              </a:buBlip>
              <a:defRPr/>
            </a:pPr>
            <a:r>
              <a:rPr lang="en-US" altLang="zh-CN" sz="2000" kern="100" dirty="0" smtClean="0">
                <a:solidFill>
                  <a:schemeClr val="bg1"/>
                </a:solidFill>
                <a:latin typeface="微软雅黑" pitchFamily="34" charset="-122"/>
                <a:ea typeface="微软雅黑" pitchFamily="34" charset="-122"/>
              </a:rPr>
              <a:t>BOS IDE</a:t>
            </a:r>
            <a:r>
              <a:rPr lang="zh-CN" altLang="en-US" sz="2000" kern="100" dirty="0" smtClean="0">
                <a:solidFill>
                  <a:schemeClr val="bg1"/>
                </a:solidFill>
                <a:latin typeface="微软雅黑" pitchFamily="34" charset="-122"/>
                <a:ea typeface="微软雅黑" pitchFamily="34" charset="-122"/>
              </a:rPr>
              <a:t>权限管控</a:t>
            </a:r>
            <a:endParaRPr lang="en-US" altLang="zh-CN" sz="2000" kern="100" dirty="0" smtClean="0">
              <a:solidFill>
                <a:schemeClr val="bg1"/>
              </a:solidFill>
              <a:latin typeface="微软雅黑" pitchFamily="34" charset="-122"/>
              <a:ea typeface="微软雅黑" pitchFamily="34" charset="-122"/>
            </a:endParaRPr>
          </a:p>
          <a:p>
            <a:pPr marL="0" indent="0" algn="just">
              <a:buNone/>
              <a:defRPr/>
            </a:pPr>
            <a:r>
              <a:rPr lang="en-US" altLang="zh-CN" sz="1400" kern="100" dirty="0">
                <a:solidFill>
                  <a:schemeClr val="bg1"/>
                </a:solidFill>
                <a:latin typeface="微软雅黑" pitchFamily="34" charset="-122"/>
                <a:ea typeface="微软雅黑" pitchFamily="34" charset="-122"/>
              </a:rPr>
              <a:t> </a:t>
            </a:r>
            <a:r>
              <a:rPr lang="en-US" altLang="zh-CN" sz="1400" kern="100" dirty="0" smtClean="0">
                <a:solidFill>
                  <a:schemeClr val="bg1"/>
                </a:solidFill>
                <a:latin typeface="微软雅黑" pitchFamily="34" charset="-122"/>
                <a:ea typeface="微软雅黑" pitchFamily="34" charset="-122"/>
              </a:rPr>
              <a:t>   </a:t>
            </a:r>
            <a:r>
              <a:rPr lang="zh-CN" altLang="en-US" sz="1400" kern="100" dirty="0" smtClean="0">
                <a:solidFill>
                  <a:schemeClr val="bg1"/>
                </a:solidFill>
                <a:latin typeface="微软雅黑" pitchFamily="34" charset="-122"/>
                <a:ea typeface="微软雅黑" pitchFamily="34" charset="-122"/>
              </a:rPr>
              <a:t>客户方对于</a:t>
            </a:r>
            <a:r>
              <a:rPr lang="en-US" altLang="zh-CN" sz="1400" kern="100" dirty="0" smtClean="0">
                <a:solidFill>
                  <a:schemeClr val="bg1"/>
                </a:solidFill>
                <a:latin typeface="微软雅黑" pitchFamily="34" charset="-122"/>
                <a:ea typeface="微软雅黑" pitchFamily="34" charset="-122"/>
              </a:rPr>
              <a:t>BOS IDE</a:t>
            </a:r>
            <a:r>
              <a:rPr lang="zh-CN" altLang="en-US" sz="1400" kern="100" dirty="0" smtClean="0">
                <a:solidFill>
                  <a:schemeClr val="bg1"/>
                </a:solidFill>
                <a:latin typeface="微软雅黑" pitchFamily="34" charset="-122"/>
                <a:ea typeface="微软雅黑" pitchFamily="34" charset="-122"/>
              </a:rPr>
              <a:t>只允许管理员能修改，对普通用户不允许修改，否则可能对标准产品或者二次开发的成果随便改动，可能会对业务产生影响，也很难追溯到谁修改的，因为现在很多对</a:t>
            </a:r>
            <a:r>
              <a:rPr lang="en-US" altLang="zh-CN" sz="1400" kern="100" dirty="0" smtClean="0">
                <a:solidFill>
                  <a:schemeClr val="bg1"/>
                </a:solidFill>
                <a:latin typeface="微软雅黑" pitchFamily="34" charset="-122"/>
                <a:ea typeface="微软雅黑" pitchFamily="34" charset="-122"/>
              </a:rPr>
              <a:t>BOS IDE</a:t>
            </a:r>
            <a:r>
              <a:rPr lang="zh-CN" altLang="en-US" sz="1400" kern="100" dirty="0" smtClean="0">
                <a:solidFill>
                  <a:schemeClr val="bg1"/>
                </a:solidFill>
                <a:latin typeface="微软雅黑" pitchFamily="34" charset="-122"/>
                <a:ea typeface="微软雅黑" pitchFamily="34" charset="-122"/>
              </a:rPr>
              <a:t>无修改记录</a:t>
            </a:r>
            <a:endParaRPr lang="en-US" altLang="zh-CN" sz="1400" kern="100" dirty="0" smtClean="0">
              <a:solidFill>
                <a:schemeClr val="bg1"/>
              </a:solidFill>
              <a:latin typeface="微软雅黑" pitchFamily="34" charset="-122"/>
              <a:ea typeface="微软雅黑" pitchFamily="34" charset="-122"/>
            </a:endParaRPr>
          </a:p>
          <a:p>
            <a:pPr marL="342900" indent="-342900" algn="just">
              <a:buBlip>
                <a:blip r:embed="rId4"/>
              </a:buBlip>
              <a:defRPr/>
            </a:pPr>
            <a:r>
              <a:rPr lang="zh-CN" altLang="en-US" sz="2000" kern="100" dirty="0">
                <a:solidFill>
                  <a:schemeClr val="bg1"/>
                </a:solidFill>
                <a:latin typeface="微软雅黑" pitchFamily="34" charset="-122"/>
                <a:ea typeface="微软雅黑" pitchFamily="34" charset="-122"/>
              </a:rPr>
              <a:t>每次改动都要有记录</a:t>
            </a:r>
            <a:endParaRPr lang="en-US" altLang="zh-CN" sz="2000" kern="100" dirty="0">
              <a:solidFill>
                <a:schemeClr val="bg1"/>
              </a:solidFill>
              <a:latin typeface="微软雅黑" pitchFamily="34" charset="-122"/>
              <a:ea typeface="微软雅黑" pitchFamily="34" charset="-122"/>
            </a:endParaRPr>
          </a:p>
          <a:p>
            <a:pPr marL="0" indent="0" algn="just">
              <a:buNone/>
              <a:defRPr/>
            </a:pPr>
            <a:r>
              <a:rPr lang="en-US" altLang="zh-CN" sz="2400" kern="100" dirty="0">
                <a:solidFill>
                  <a:schemeClr val="bg1"/>
                </a:solidFill>
                <a:latin typeface="微软雅黑" pitchFamily="34" charset="-122"/>
                <a:ea typeface="微软雅黑" pitchFamily="34" charset="-122"/>
              </a:rPr>
              <a:t> </a:t>
            </a:r>
            <a:r>
              <a:rPr lang="en-US" altLang="zh-CN" sz="2400" kern="100" dirty="0" smtClean="0">
                <a:solidFill>
                  <a:schemeClr val="bg1"/>
                </a:solidFill>
                <a:latin typeface="微软雅黑" pitchFamily="34" charset="-122"/>
                <a:ea typeface="微软雅黑" pitchFamily="34" charset="-122"/>
              </a:rPr>
              <a:t>   </a:t>
            </a:r>
            <a:r>
              <a:rPr lang="zh-CN" altLang="en-US" sz="1400" kern="100" dirty="0">
                <a:solidFill>
                  <a:schemeClr val="bg1"/>
                </a:solidFill>
                <a:latin typeface="微软雅黑" pitchFamily="34" charset="-122"/>
                <a:ea typeface="微软雅黑" pitchFamily="34" charset="-122"/>
              </a:rPr>
              <a:t>每次二开记录修改都必须按标准模板填写修改记录，修改记录模板</a:t>
            </a:r>
            <a:r>
              <a:rPr lang="zh-CN" altLang="en-US" sz="1400" kern="100" dirty="0" smtClean="0">
                <a:solidFill>
                  <a:schemeClr val="bg1"/>
                </a:solidFill>
                <a:latin typeface="微软雅黑" pitchFamily="34" charset="-122"/>
                <a:ea typeface="微软雅黑" pitchFamily="34" charset="-122"/>
              </a:rPr>
              <a:t>如右附件</a:t>
            </a:r>
            <a:endParaRPr lang="en-US" altLang="zh-CN" sz="1400" kern="100" dirty="0">
              <a:solidFill>
                <a:schemeClr val="bg1"/>
              </a:solidFill>
              <a:latin typeface="微软雅黑" pitchFamily="34" charset="-122"/>
              <a:ea typeface="微软雅黑" pitchFamily="34" charset="-122"/>
            </a:endParaRPr>
          </a:p>
          <a:p>
            <a:pPr marL="0" indent="0" algn="just">
              <a:buNone/>
              <a:defRPr/>
            </a:pPr>
            <a:endParaRPr lang="en-US" altLang="zh-CN" sz="1600" kern="100" dirty="0" smtClean="0">
              <a:solidFill>
                <a:schemeClr val="bg1"/>
              </a:solidFill>
              <a:latin typeface="微软雅黑" pitchFamily="34" charset="-122"/>
              <a:ea typeface="微软雅黑" pitchFamily="34" charset="-122"/>
            </a:endParaRPr>
          </a:p>
          <a:p>
            <a:pPr marL="342900" indent="-342900" algn="just">
              <a:buBlip>
                <a:blip r:embed="rId4"/>
              </a:buBlip>
              <a:defRPr/>
            </a:pPr>
            <a:r>
              <a:rPr lang="zh-CN" altLang="en-US" sz="2000" kern="100" dirty="0">
                <a:solidFill>
                  <a:schemeClr val="bg1"/>
                </a:solidFill>
                <a:latin typeface="微软雅黑" pitchFamily="34" charset="-122"/>
                <a:ea typeface="微软雅黑" pitchFamily="34" charset="-122"/>
              </a:rPr>
              <a:t>需求控制</a:t>
            </a:r>
            <a:endParaRPr lang="en-US" altLang="zh-CN" sz="2000" kern="100" dirty="0">
              <a:solidFill>
                <a:schemeClr val="bg1"/>
              </a:solidFill>
              <a:latin typeface="微软雅黑" pitchFamily="34" charset="-122"/>
              <a:ea typeface="微软雅黑" pitchFamily="34" charset="-122"/>
            </a:endParaRPr>
          </a:p>
          <a:p>
            <a:pPr marL="0" indent="0" algn="just">
              <a:buNone/>
              <a:defRPr/>
            </a:pPr>
            <a:r>
              <a:rPr lang="en-US" altLang="zh-CN" sz="2400" kern="100" dirty="0">
                <a:solidFill>
                  <a:schemeClr val="bg1"/>
                </a:solidFill>
                <a:latin typeface="微软雅黑" pitchFamily="34" charset="-122"/>
                <a:ea typeface="微软雅黑" pitchFamily="34" charset="-122"/>
              </a:rPr>
              <a:t> </a:t>
            </a:r>
            <a:r>
              <a:rPr lang="en-US" altLang="zh-CN" sz="2400" kern="100" dirty="0" smtClean="0">
                <a:solidFill>
                  <a:schemeClr val="bg1"/>
                </a:solidFill>
                <a:latin typeface="微软雅黑" pitchFamily="34" charset="-122"/>
                <a:ea typeface="微软雅黑" pitchFamily="34" charset="-122"/>
              </a:rPr>
              <a:t>   </a:t>
            </a:r>
            <a:r>
              <a:rPr lang="zh-CN" altLang="en-US" sz="1400" kern="100" dirty="0">
                <a:solidFill>
                  <a:schemeClr val="bg1"/>
                </a:solidFill>
                <a:latin typeface="微软雅黑" pitchFamily="34" charset="-122"/>
                <a:ea typeface="微软雅黑" pitchFamily="34" charset="-122"/>
              </a:rPr>
              <a:t>二次开发需求控制是非常重要的一个环节，对于未经客户确认的需求不能进行后续的设计和开发工作。</a:t>
            </a:r>
            <a:endParaRPr lang="en-US" altLang="zh-CN" sz="1400" kern="100" dirty="0">
              <a:solidFill>
                <a:schemeClr val="bg1"/>
              </a:solidFill>
              <a:latin typeface="微软雅黑" pitchFamily="34" charset="-122"/>
              <a:ea typeface="微软雅黑" pitchFamily="34" charset="-122"/>
            </a:endParaRPr>
          </a:p>
          <a:p>
            <a:pPr marL="342900" indent="-342900" algn="just">
              <a:buBlip>
                <a:blip r:embed="rId4"/>
              </a:buBlip>
              <a:defRPr/>
            </a:pPr>
            <a:r>
              <a:rPr lang="zh-CN" altLang="en-US" sz="2000" kern="100" dirty="0">
                <a:solidFill>
                  <a:schemeClr val="bg1"/>
                </a:solidFill>
                <a:latin typeface="微软雅黑" pitchFamily="34" charset="-122"/>
                <a:ea typeface="微软雅黑" pitchFamily="34" charset="-122"/>
              </a:rPr>
              <a:t>完整的开发方案</a:t>
            </a:r>
            <a:endParaRPr lang="en-US" altLang="zh-CN" sz="2000" kern="100" dirty="0">
              <a:solidFill>
                <a:schemeClr val="bg1"/>
              </a:solidFill>
              <a:latin typeface="微软雅黑" pitchFamily="34" charset="-122"/>
              <a:ea typeface="微软雅黑" pitchFamily="34" charset="-122"/>
            </a:endParaRPr>
          </a:p>
          <a:p>
            <a:pPr marL="0" indent="0" algn="just">
              <a:buNone/>
              <a:defRPr/>
            </a:pPr>
            <a:r>
              <a:rPr lang="en-US" altLang="zh-CN" sz="2400" kern="100" dirty="0">
                <a:solidFill>
                  <a:schemeClr val="bg1"/>
                </a:solidFill>
                <a:latin typeface="微软雅黑" pitchFamily="34" charset="-122"/>
                <a:ea typeface="微软雅黑" pitchFamily="34" charset="-122"/>
              </a:rPr>
              <a:t> </a:t>
            </a:r>
            <a:r>
              <a:rPr lang="en-US" altLang="zh-CN" sz="2400" kern="100" dirty="0" smtClean="0">
                <a:solidFill>
                  <a:schemeClr val="bg1"/>
                </a:solidFill>
                <a:latin typeface="微软雅黑" pitchFamily="34" charset="-122"/>
                <a:ea typeface="微软雅黑" pitchFamily="34" charset="-122"/>
              </a:rPr>
              <a:t>  </a:t>
            </a:r>
            <a:r>
              <a:rPr lang="zh-CN" altLang="en-US" sz="2400" kern="100" dirty="0">
                <a:solidFill>
                  <a:schemeClr val="bg1"/>
                </a:solidFill>
                <a:latin typeface="微软雅黑" pitchFamily="34" charset="-122"/>
                <a:ea typeface="微软雅黑" pitchFamily="34" charset="-122"/>
              </a:rPr>
              <a:t> </a:t>
            </a:r>
            <a:r>
              <a:rPr lang="zh-CN" altLang="en-US" sz="1400" kern="100" dirty="0">
                <a:solidFill>
                  <a:schemeClr val="bg1"/>
                </a:solidFill>
                <a:latin typeface="微软雅黑" pitchFamily="34" charset="-122"/>
                <a:ea typeface="微软雅黑" pitchFamily="34" charset="-122"/>
              </a:rPr>
              <a:t>对应开发内容多，开发实现复杂的项目必须有完整的开发方案并与客户确认</a:t>
            </a:r>
            <a:endParaRPr lang="en-US" altLang="zh-CN" sz="1400" kern="100" dirty="0">
              <a:solidFill>
                <a:schemeClr val="bg1"/>
              </a:solidFill>
              <a:latin typeface="微软雅黑" pitchFamily="34" charset="-122"/>
              <a:ea typeface="微软雅黑" pitchFamily="34" charset="-122"/>
            </a:endParaRPr>
          </a:p>
          <a:p>
            <a:pPr marL="342900" indent="-342900" algn="just">
              <a:buBlip>
                <a:blip r:embed="rId4"/>
              </a:buBlip>
              <a:defRPr/>
            </a:pPr>
            <a:r>
              <a:rPr lang="zh-CN" altLang="en-US" sz="2000" kern="100" dirty="0">
                <a:solidFill>
                  <a:schemeClr val="bg1"/>
                </a:solidFill>
                <a:latin typeface="微软雅黑" pitchFamily="34" charset="-122"/>
                <a:ea typeface="微软雅黑" pitchFamily="34" charset="-122"/>
              </a:rPr>
              <a:t>开发计划及周报</a:t>
            </a:r>
            <a:endParaRPr lang="en-US" altLang="zh-CN" sz="2000" kern="100" dirty="0">
              <a:solidFill>
                <a:schemeClr val="bg1"/>
              </a:solidFill>
              <a:latin typeface="微软雅黑" pitchFamily="34" charset="-122"/>
              <a:ea typeface="微软雅黑" pitchFamily="34" charset="-122"/>
            </a:endParaRPr>
          </a:p>
          <a:p>
            <a:pPr marL="0" indent="0" algn="just">
              <a:buNone/>
              <a:defRPr/>
            </a:pPr>
            <a:r>
              <a:rPr lang="en-US" altLang="zh-CN" sz="1600" kern="100" dirty="0">
                <a:solidFill>
                  <a:schemeClr val="bg1"/>
                </a:solidFill>
                <a:latin typeface="微软雅黑" pitchFamily="34" charset="-122"/>
                <a:ea typeface="微软雅黑" pitchFamily="34" charset="-122"/>
              </a:rPr>
              <a:t> </a:t>
            </a:r>
            <a:r>
              <a:rPr lang="en-US" altLang="zh-CN" sz="1600" kern="100" dirty="0" smtClean="0">
                <a:solidFill>
                  <a:schemeClr val="bg1"/>
                </a:solidFill>
                <a:latin typeface="微软雅黑" pitchFamily="34" charset="-122"/>
                <a:ea typeface="微软雅黑" pitchFamily="34" charset="-122"/>
              </a:rPr>
              <a:t>    </a:t>
            </a:r>
            <a:r>
              <a:rPr lang="zh-CN" altLang="en-US" sz="1400" kern="100" dirty="0">
                <a:solidFill>
                  <a:schemeClr val="bg1"/>
                </a:solidFill>
                <a:latin typeface="微软雅黑" pitchFamily="34" charset="-122"/>
                <a:ea typeface="微软雅黑" pitchFamily="34" charset="-122"/>
              </a:rPr>
              <a:t>开发部分必须有对应的开发计划，并根据计划进行跟踪，并需将开发进度与实施进度结合每周汇报给客户</a:t>
            </a:r>
            <a:endParaRPr lang="en-US" altLang="zh-CN" sz="1400" kern="100" dirty="0">
              <a:solidFill>
                <a:schemeClr val="bg1"/>
              </a:solidFill>
              <a:latin typeface="微软雅黑" pitchFamily="34" charset="-122"/>
              <a:ea typeface="微软雅黑" pitchFamily="34" charset="-122"/>
            </a:endParaRPr>
          </a:p>
          <a:p>
            <a:pPr marL="342900" indent="-342900" algn="just">
              <a:buBlip>
                <a:blip r:embed="rId4"/>
              </a:buBlip>
              <a:defRPr/>
            </a:pPr>
            <a:r>
              <a:rPr lang="zh-CN" altLang="en-US" sz="2000" kern="100" dirty="0">
                <a:solidFill>
                  <a:schemeClr val="bg1"/>
                </a:solidFill>
                <a:latin typeface="微软雅黑" pitchFamily="34" charset="-122"/>
                <a:ea typeface="微软雅黑" pitchFamily="34" charset="-122"/>
              </a:rPr>
              <a:t>需要使用协同平台</a:t>
            </a:r>
            <a:endParaRPr lang="en-US" altLang="zh-CN" sz="2000" kern="100" dirty="0">
              <a:solidFill>
                <a:schemeClr val="bg1"/>
              </a:solidFill>
              <a:latin typeface="微软雅黑" pitchFamily="34" charset="-122"/>
              <a:ea typeface="微软雅黑" pitchFamily="34" charset="-122"/>
            </a:endParaRPr>
          </a:p>
          <a:p>
            <a:pPr marL="0" indent="0" algn="just">
              <a:buNone/>
              <a:defRPr/>
            </a:pPr>
            <a:r>
              <a:rPr lang="en-US" altLang="zh-CN" sz="2400" kern="100" dirty="0">
                <a:solidFill>
                  <a:schemeClr val="bg1"/>
                </a:solidFill>
                <a:latin typeface="微软雅黑" pitchFamily="34" charset="-122"/>
                <a:ea typeface="微软雅黑" pitchFamily="34" charset="-122"/>
              </a:rPr>
              <a:t> </a:t>
            </a:r>
            <a:r>
              <a:rPr lang="en-US" altLang="zh-CN" sz="2400" kern="100" dirty="0" smtClean="0">
                <a:solidFill>
                  <a:schemeClr val="bg1"/>
                </a:solidFill>
                <a:latin typeface="微软雅黑" pitchFamily="34" charset="-122"/>
                <a:ea typeface="微软雅黑" pitchFamily="34" charset="-122"/>
              </a:rPr>
              <a:t>  </a:t>
            </a:r>
            <a:r>
              <a:rPr lang="zh-CN" altLang="en-US" sz="1400" kern="100" dirty="0">
                <a:solidFill>
                  <a:schemeClr val="bg1"/>
                </a:solidFill>
                <a:latin typeface="微软雅黑" pitchFamily="34" charset="-122"/>
                <a:ea typeface="微软雅黑" pitchFamily="34" charset="-122"/>
              </a:rPr>
              <a:t>协同平台</a:t>
            </a:r>
            <a:r>
              <a:rPr lang="zh-CN" altLang="zh-CN" sz="1400" kern="100" dirty="0">
                <a:solidFill>
                  <a:schemeClr val="bg1"/>
                </a:solidFill>
                <a:latin typeface="微软雅黑" pitchFamily="34" charset="-122"/>
                <a:ea typeface="微软雅黑" pitchFamily="34" charset="-122"/>
              </a:rPr>
              <a:t>集金蝶云星空产品的开发、测试、检测、构建、发布及运维</a:t>
            </a:r>
            <a:r>
              <a:rPr lang="zh-CN" altLang="en-US" sz="1400" kern="100" dirty="0">
                <a:solidFill>
                  <a:schemeClr val="bg1"/>
                </a:solidFill>
                <a:latin typeface="微软雅黑" pitchFamily="34" charset="-122"/>
                <a:ea typeface="微软雅黑" pitchFamily="34" charset="-122"/>
              </a:rPr>
              <a:t>于一体</a:t>
            </a:r>
            <a:r>
              <a:rPr lang="zh-CN" altLang="zh-CN" sz="1400" kern="100" dirty="0">
                <a:solidFill>
                  <a:schemeClr val="bg1"/>
                </a:solidFill>
                <a:latin typeface="微软雅黑" pitchFamily="34" charset="-122"/>
                <a:ea typeface="微软雅黑" pitchFamily="34" charset="-122"/>
              </a:rPr>
              <a:t>，提供过程管理，</a:t>
            </a:r>
            <a:r>
              <a:rPr lang="zh-CN" altLang="en-US" sz="1400" kern="100" dirty="0">
                <a:solidFill>
                  <a:schemeClr val="bg1"/>
                </a:solidFill>
                <a:latin typeface="微软雅黑" pitchFamily="34" charset="-122"/>
                <a:ea typeface="微软雅黑" pitchFamily="34" charset="-122"/>
              </a:rPr>
              <a:t>与</a:t>
            </a:r>
            <a:r>
              <a:rPr lang="en-US" altLang="zh-CN" sz="1400" kern="100" dirty="0">
                <a:solidFill>
                  <a:schemeClr val="bg1"/>
                </a:solidFill>
                <a:latin typeface="微软雅黑" pitchFamily="34" charset="-122"/>
                <a:ea typeface="微软雅黑" pitchFamily="34" charset="-122"/>
              </a:rPr>
              <a:t>SVN</a:t>
            </a:r>
            <a:r>
              <a:rPr lang="zh-CN" altLang="en-US" sz="1400" kern="100" dirty="0">
                <a:solidFill>
                  <a:schemeClr val="bg1"/>
                </a:solidFill>
                <a:latin typeface="微软雅黑" pitchFamily="34" charset="-122"/>
                <a:ea typeface="微软雅黑" pitchFamily="34" charset="-122"/>
              </a:rPr>
              <a:t>和</a:t>
            </a:r>
            <a:r>
              <a:rPr lang="en-US" altLang="zh-CN" sz="1400" kern="100" dirty="0">
                <a:solidFill>
                  <a:schemeClr val="bg1"/>
                </a:solidFill>
                <a:latin typeface="微软雅黑" pitchFamily="34" charset="-122"/>
                <a:ea typeface="微软雅黑" pitchFamily="34" charset="-122"/>
              </a:rPr>
              <a:t>VS</a:t>
            </a:r>
            <a:r>
              <a:rPr lang="zh-CN" altLang="en-US" sz="1400" kern="100" dirty="0">
                <a:solidFill>
                  <a:schemeClr val="bg1"/>
                </a:solidFill>
                <a:latin typeface="微软雅黑" pitchFamily="34" charset="-122"/>
                <a:ea typeface="微软雅黑" pitchFamily="34" charset="-122"/>
              </a:rPr>
              <a:t>高度集成，既方便又能进行规范管理</a:t>
            </a:r>
          </a:p>
        </p:txBody>
      </p:sp>
      <p:sp>
        <p:nvSpPr>
          <p:cNvPr id="6" name="矩形 5"/>
          <p:cNvSpPr/>
          <p:nvPr/>
        </p:nvSpPr>
        <p:spPr>
          <a:xfrm>
            <a:off x="7255865" y="2015178"/>
            <a:ext cx="1888135" cy="969322"/>
          </a:xfrm>
          <a:prstGeom prst="rect">
            <a:avLst/>
          </a:prstGeom>
          <a:solidFill>
            <a:schemeClr val="accent6">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dirty="0"/>
          </a:p>
        </p:txBody>
      </p:sp>
      <p:graphicFrame>
        <p:nvGraphicFramePr>
          <p:cNvPr id="7" name="对象 6"/>
          <p:cNvGraphicFramePr>
            <a:graphicFrameLocks noChangeAspect="1"/>
          </p:cNvGraphicFramePr>
          <p:nvPr>
            <p:extLst>
              <p:ext uri="{D42A27DB-BD31-4B8C-83A1-F6EECF244321}">
                <p14:modId xmlns:p14="http://schemas.microsoft.com/office/powerpoint/2010/main" val="1550758019"/>
              </p:ext>
            </p:extLst>
          </p:nvPr>
        </p:nvGraphicFramePr>
        <p:xfrm>
          <a:off x="7264297" y="2002478"/>
          <a:ext cx="1730427" cy="942207"/>
        </p:xfrm>
        <a:graphic>
          <a:graphicData uri="http://schemas.openxmlformats.org/presentationml/2006/ole">
            <mc:AlternateContent xmlns:mc="http://schemas.openxmlformats.org/markup-compatibility/2006">
              <mc:Choice xmlns:v="urn:schemas-microsoft-com:vml" Requires="v">
                <p:oleObj spid="_x0000_s1049" name="工作表" showAsIcon="1" r:id="rId5" imgW="914400" imgH="828720" progId="Excel.Sheet.12">
                  <p:embed/>
                </p:oleObj>
              </mc:Choice>
              <mc:Fallback>
                <p:oleObj name="工作表" showAsIcon="1" r:id="rId5" imgW="914400" imgH="828720" progId="Excel.Sheet.12">
                  <p:embed/>
                  <p:pic>
                    <p:nvPicPr>
                      <p:cNvPr id="0" name=""/>
                      <p:cNvPicPr/>
                      <p:nvPr/>
                    </p:nvPicPr>
                    <p:blipFill>
                      <a:blip r:embed="rId6"/>
                      <a:stretch>
                        <a:fillRect/>
                      </a:stretch>
                    </p:blipFill>
                    <p:spPr>
                      <a:xfrm>
                        <a:off x="7264297" y="2002478"/>
                        <a:ext cx="1730427" cy="942207"/>
                      </a:xfrm>
                      <a:prstGeom prst="rect">
                        <a:avLst/>
                      </a:prstGeom>
                    </p:spPr>
                  </p:pic>
                </p:oleObj>
              </mc:Fallback>
            </mc:AlternateContent>
          </a:graphicData>
        </a:graphic>
      </p:graphicFrame>
    </p:spTree>
    <p:extLst>
      <p:ext uri="{BB962C8B-B14F-4D97-AF65-F5344CB8AC3E}">
        <p14:creationId xmlns:p14="http://schemas.microsoft.com/office/powerpoint/2010/main" val="6121512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663956"/>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代码规范</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3" name="内容占位符 3"/>
          <p:cNvSpPr txBox="1">
            <a:spLocks/>
          </p:cNvSpPr>
          <p:nvPr/>
        </p:nvSpPr>
        <p:spPr>
          <a:xfrm>
            <a:off x="395288" y="671512"/>
            <a:ext cx="11593512" cy="5957887"/>
          </a:xfrm>
          <a:prstGeom prst="rect">
            <a:avLst/>
          </a:prstGeom>
        </p:spPr>
        <p:txBody>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gn="just">
              <a:buBlip>
                <a:blip r:embed="rId3"/>
              </a:buBlip>
              <a:defRPr/>
            </a:pPr>
            <a:r>
              <a:rPr lang="zh-CN" altLang="en-US" sz="2400" kern="100" dirty="0" smtClean="0">
                <a:solidFill>
                  <a:schemeClr val="bg1"/>
                </a:solidFill>
                <a:latin typeface="微软雅黑" pitchFamily="34" charset="-122"/>
                <a:ea typeface="微软雅黑" pitchFamily="34" charset="-122"/>
              </a:rPr>
              <a:t>容错处理</a:t>
            </a:r>
            <a:endParaRPr lang="en-US" altLang="zh-CN" sz="2400" kern="100" dirty="0" smtClean="0">
              <a:solidFill>
                <a:schemeClr val="bg1"/>
              </a:solidFill>
              <a:latin typeface="微软雅黑" pitchFamily="34" charset="-122"/>
              <a:ea typeface="微软雅黑" pitchFamily="34" charset="-122"/>
            </a:endParaRPr>
          </a:p>
          <a:p>
            <a:pPr marL="0" indent="0" algn="just">
              <a:buNone/>
              <a:defRPr/>
            </a:pPr>
            <a:r>
              <a:rPr lang="en-US" altLang="zh-CN" sz="2400" kern="100" dirty="0">
                <a:solidFill>
                  <a:schemeClr val="bg1"/>
                </a:solidFill>
                <a:latin typeface="微软雅黑" pitchFamily="34" charset="-122"/>
                <a:ea typeface="微软雅黑" pitchFamily="34" charset="-122"/>
              </a:rPr>
              <a:t> </a:t>
            </a:r>
            <a:r>
              <a:rPr lang="en-US" altLang="zh-CN" sz="2400" kern="100" dirty="0" smtClean="0">
                <a:solidFill>
                  <a:schemeClr val="bg1"/>
                </a:solidFill>
                <a:latin typeface="微软雅黑" pitchFamily="34" charset="-122"/>
                <a:ea typeface="微软雅黑" pitchFamily="34" charset="-122"/>
              </a:rPr>
              <a:t>    </a:t>
            </a:r>
            <a:r>
              <a:rPr lang="zh-CN" altLang="en-US" sz="1400" kern="100" dirty="0" smtClean="0">
                <a:solidFill>
                  <a:schemeClr val="bg1"/>
                </a:solidFill>
                <a:latin typeface="微软雅黑" pitchFamily="34" charset="-122"/>
                <a:ea typeface="微软雅黑" pitchFamily="34" charset="-122"/>
              </a:rPr>
              <a:t>为了保证系统的稳定性和系统正确性，对于某些可能会出异常的地方加</a:t>
            </a:r>
            <a:r>
              <a:rPr lang="en-US" altLang="zh-CN" sz="1400" kern="100" dirty="0" smtClean="0">
                <a:solidFill>
                  <a:schemeClr val="bg1"/>
                </a:solidFill>
                <a:latin typeface="微软雅黑" pitchFamily="34" charset="-122"/>
                <a:ea typeface="微软雅黑" pitchFamily="34" charset="-122"/>
              </a:rPr>
              <a:t>try{}catch{},</a:t>
            </a:r>
            <a:r>
              <a:rPr lang="zh-CN" altLang="en-US" sz="1400" kern="100" dirty="0" smtClean="0">
                <a:solidFill>
                  <a:schemeClr val="bg1"/>
                </a:solidFill>
                <a:latin typeface="微软雅黑" pitchFamily="34" charset="-122"/>
                <a:ea typeface="微软雅黑" pitchFamily="34" charset="-122"/>
              </a:rPr>
              <a:t>在异常做日志记录，或者给某些字段做对应的其他赋值处理，让程序继续执行完，不影响别的程序执行，对于见到错误就退出的，则加个对应的提示，然后退出程序执行，对于多线程更应考虑</a:t>
            </a:r>
            <a:r>
              <a:rPr lang="en-US" altLang="zh-CN" sz="1400" kern="100" smtClean="0">
                <a:solidFill>
                  <a:schemeClr val="bg1"/>
                </a:solidFill>
                <a:latin typeface="微软雅黑" pitchFamily="34" charset="-122"/>
                <a:ea typeface="微软雅黑" pitchFamily="34" charset="-122"/>
              </a:rPr>
              <a:t>.</a:t>
            </a:r>
            <a:endParaRPr lang="en-US" altLang="zh-CN" sz="2400" kern="100" dirty="0" smtClean="0">
              <a:solidFill>
                <a:schemeClr val="bg1"/>
              </a:solidFill>
              <a:latin typeface="微软雅黑" pitchFamily="34" charset="-122"/>
              <a:ea typeface="微软雅黑" pitchFamily="34" charset="-122"/>
            </a:endParaRPr>
          </a:p>
          <a:p>
            <a:pPr marL="342900" indent="-342900" algn="just">
              <a:buBlip>
                <a:blip r:embed="rId3"/>
              </a:buBlip>
              <a:defRPr/>
            </a:pPr>
            <a:r>
              <a:rPr lang="zh-CN" altLang="en-US" sz="2400" kern="100" dirty="0" smtClean="0">
                <a:solidFill>
                  <a:schemeClr val="bg1"/>
                </a:solidFill>
                <a:latin typeface="微软雅黑" pitchFamily="34" charset="-122"/>
                <a:ea typeface="微软雅黑" pitchFamily="34" charset="-122"/>
              </a:rPr>
              <a:t>日志记录</a:t>
            </a:r>
            <a:endParaRPr lang="en-US" altLang="zh-CN" sz="2400" kern="100" dirty="0" smtClean="0">
              <a:solidFill>
                <a:schemeClr val="bg1"/>
              </a:solidFill>
              <a:latin typeface="微软雅黑" pitchFamily="34" charset="-122"/>
              <a:ea typeface="微软雅黑" pitchFamily="34" charset="-122"/>
            </a:endParaRPr>
          </a:p>
          <a:p>
            <a:pPr marL="0" indent="0" algn="just">
              <a:buNone/>
              <a:defRPr/>
            </a:pPr>
            <a:r>
              <a:rPr lang="en-US" altLang="zh-CN" sz="2400" kern="100" dirty="0">
                <a:solidFill>
                  <a:schemeClr val="bg1"/>
                </a:solidFill>
                <a:latin typeface="微软雅黑" pitchFamily="34" charset="-122"/>
                <a:ea typeface="微软雅黑" pitchFamily="34" charset="-122"/>
              </a:rPr>
              <a:t> </a:t>
            </a:r>
            <a:r>
              <a:rPr lang="en-US" altLang="zh-CN" sz="2400" kern="100" dirty="0" smtClean="0">
                <a:solidFill>
                  <a:schemeClr val="bg1"/>
                </a:solidFill>
                <a:latin typeface="微软雅黑" pitchFamily="34" charset="-122"/>
                <a:ea typeface="微软雅黑" pitchFamily="34" charset="-122"/>
              </a:rPr>
              <a:t>   </a:t>
            </a:r>
            <a:r>
              <a:rPr lang="zh-CN" altLang="en-US" sz="1400" kern="100" dirty="0" smtClean="0">
                <a:solidFill>
                  <a:schemeClr val="bg1"/>
                </a:solidFill>
                <a:latin typeface="微软雅黑" pitchFamily="34" charset="-122"/>
                <a:ea typeface="微软雅黑" pitchFamily="34" charset="-122"/>
              </a:rPr>
              <a:t>为了排查和跟踪问题，则需要增加日志记录，特别是集成，最理想的是两边都加日志记录，以便查出出问题的环节</a:t>
            </a:r>
            <a:endParaRPr lang="en-US" altLang="zh-CN" sz="1400" kern="100" dirty="0" smtClean="0">
              <a:solidFill>
                <a:schemeClr val="bg1"/>
              </a:solidFill>
              <a:latin typeface="微软雅黑" pitchFamily="34" charset="-122"/>
              <a:ea typeface="微软雅黑" pitchFamily="34" charset="-122"/>
            </a:endParaRPr>
          </a:p>
          <a:p>
            <a:pPr marL="342900" indent="-342900" algn="just">
              <a:buBlip>
                <a:blip r:embed="rId3"/>
              </a:buBlip>
              <a:defRPr/>
            </a:pPr>
            <a:r>
              <a:rPr lang="zh-CN" altLang="en-US" sz="2400" kern="100" dirty="0" smtClean="0">
                <a:solidFill>
                  <a:schemeClr val="bg1"/>
                </a:solidFill>
                <a:latin typeface="微软雅黑" pitchFamily="34" charset="-122"/>
                <a:ea typeface="微软雅黑" pitchFamily="34" charset="-122"/>
              </a:rPr>
              <a:t>数据完整性和正确性保障</a:t>
            </a:r>
            <a:endParaRPr lang="en-US" altLang="zh-CN" sz="2400" kern="100" dirty="0" smtClean="0">
              <a:solidFill>
                <a:schemeClr val="bg1"/>
              </a:solidFill>
              <a:latin typeface="微软雅黑" pitchFamily="34" charset="-122"/>
              <a:ea typeface="微软雅黑" pitchFamily="34" charset="-122"/>
            </a:endParaRPr>
          </a:p>
          <a:p>
            <a:pPr marL="0" indent="0" algn="just">
              <a:buNone/>
              <a:defRPr/>
            </a:pPr>
            <a:r>
              <a:rPr lang="en-US" altLang="zh-CN" sz="2400" kern="100" dirty="0">
                <a:solidFill>
                  <a:schemeClr val="bg1"/>
                </a:solidFill>
                <a:latin typeface="微软雅黑" pitchFamily="34" charset="-122"/>
                <a:ea typeface="微软雅黑" pitchFamily="34" charset="-122"/>
              </a:rPr>
              <a:t> </a:t>
            </a:r>
            <a:r>
              <a:rPr lang="en-US" altLang="zh-CN" sz="2400" kern="100" dirty="0" smtClean="0">
                <a:solidFill>
                  <a:schemeClr val="bg1"/>
                </a:solidFill>
                <a:latin typeface="微软雅黑" pitchFamily="34" charset="-122"/>
                <a:ea typeface="微软雅黑" pitchFamily="34" charset="-122"/>
              </a:rPr>
              <a:t>   </a:t>
            </a:r>
            <a:r>
              <a:rPr lang="en-US" altLang="zh-CN" sz="1600" kern="100" dirty="0" smtClean="0">
                <a:solidFill>
                  <a:schemeClr val="bg1"/>
                </a:solidFill>
                <a:latin typeface="微软雅黑" pitchFamily="34" charset="-122"/>
                <a:ea typeface="微软雅黑" pitchFamily="34" charset="-122"/>
              </a:rPr>
              <a:t>1. </a:t>
            </a:r>
            <a:r>
              <a:rPr lang="zh-CN" altLang="en-US" sz="1600" kern="100" dirty="0" smtClean="0">
                <a:solidFill>
                  <a:schemeClr val="bg1"/>
                </a:solidFill>
                <a:latin typeface="微软雅黑" pitchFamily="34" charset="-122"/>
                <a:ea typeface="微软雅黑" pitchFamily="34" charset="-122"/>
              </a:rPr>
              <a:t>事物处理：</a:t>
            </a:r>
            <a:r>
              <a:rPr lang="en-US" altLang="zh-CN" sz="1600" kern="100" dirty="0" smtClean="0">
                <a:solidFill>
                  <a:schemeClr val="bg1"/>
                </a:solidFill>
                <a:latin typeface="微软雅黑" pitchFamily="34" charset="-122"/>
                <a:ea typeface="微软雅黑" pitchFamily="34" charset="-122"/>
              </a:rPr>
              <a:t> </a:t>
            </a:r>
            <a:r>
              <a:rPr lang="zh-CN" altLang="en-US" sz="1400" kern="100" dirty="0" smtClean="0">
                <a:solidFill>
                  <a:schemeClr val="bg1"/>
                </a:solidFill>
                <a:latin typeface="微软雅黑" pitchFamily="34" charset="-122"/>
                <a:ea typeface="微软雅黑" pitchFamily="34" charset="-122"/>
              </a:rPr>
              <a:t>对于业务关联性很强的数据处理，必须加事物，必须都成功写入时才可以成功提交。</a:t>
            </a:r>
            <a:endParaRPr lang="en-US" altLang="zh-CN" sz="1400" kern="100" dirty="0" smtClean="0">
              <a:solidFill>
                <a:schemeClr val="bg1"/>
              </a:solidFill>
              <a:latin typeface="微软雅黑" pitchFamily="34" charset="-122"/>
              <a:ea typeface="微软雅黑" pitchFamily="34" charset="-122"/>
            </a:endParaRPr>
          </a:p>
          <a:p>
            <a:pPr marL="0" indent="0" algn="just">
              <a:buNone/>
              <a:defRPr/>
            </a:pPr>
            <a:r>
              <a:rPr lang="en-US" altLang="zh-CN" sz="1400" kern="100" dirty="0">
                <a:solidFill>
                  <a:schemeClr val="bg1"/>
                </a:solidFill>
                <a:latin typeface="微软雅黑" pitchFamily="34" charset="-122"/>
                <a:ea typeface="微软雅黑" pitchFamily="34" charset="-122"/>
              </a:rPr>
              <a:t>     </a:t>
            </a:r>
            <a:r>
              <a:rPr lang="en-US" altLang="zh-CN" sz="1400" kern="100" dirty="0" smtClean="0">
                <a:solidFill>
                  <a:schemeClr val="bg1"/>
                </a:solidFill>
                <a:latin typeface="微软雅黑" pitchFamily="34" charset="-122"/>
                <a:ea typeface="微软雅黑" pitchFamily="34" charset="-122"/>
              </a:rPr>
              <a:t>  2.  </a:t>
            </a:r>
            <a:r>
              <a:rPr lang="zh-CN" altLang="en-US" sz="1400" kern="100" dirty="0" smtClean="0">
                <a:solidFill>
                  <a:schemeClr val="bg1"/>
                </a:solidFill>
                <a:latin typeface="微软雅黑" pitchFamily="34" charset="-122"/>
                <a:ea typeface="微软雅黑" pitchFamily="34" charset="-122"/>
              </a:rPr>
              <a:t>字段类型控制：</a:t>
            </a:r>
            <a:r>
              <a:rPr lang="en-US" altLang="zh-CN" sz="1400" kern="100" dirty="0" smtClean="0">
                <a:solidFill>
                  <a:schemeClr val="bg1"/>
                </a:solidFill>
                <a:latin typeface="微软雅黑" pitchFamily="34" charset="-122"/>
                <a:ea typeface="微软雅黑" pitchFamily="34" charset="-122"/>
              </a:rPr>
              <a:t> </a:t>
            </a:r>
            <a:r>
              <a:rPr lang="zh-CN" altLang="en-US" sz="1400" kern="100" dirty="0" smtClean="0">
                <a:solidFill>
                  <a:schemeClr val="bg1"/>
                </a:solidFill>
                <a:latin typeface="微软雅黑" pitchFamily="34" charset="-122"/>
                <a:ea typeface="微软雅黑" pitchFamily="34" charset="-122"/>
              </a:rPr>
              <a:t>必须保障所加入字段为正确类型，比如时间以时间类型，不要以文本随便输入，数值类型，必须保障输入的值为数值，并</a:t>
            </a:r>
            <a:endParaRPr lang="en-US" altLang="zh-CN" sz="1400" kern="100" dirty="0" smtClean="0">
              <a:solidFill>
                <a:schemeClr val="bg1"/>
              </a:solidFill>
              <a:latin typeface="微软雅黑" pitchFamily="34" charset="-122"/>
              <a:ea typeface="微软雅黑" pitchFamily="34" charset="-122"/>
            </a:endParaRPr>
          </a:p>
          <a:p>
            <a:pPr marL="0" indent="0" algn="just">
              <a:buNone/>
              <a:defRPr/>
            </a:pPr>
            <a:r>
              <a:rPr lang="zh-CN" altLang="en-US" sz="1400" kern="100" dirty="0" smtClean="0">
                <a:solidFill>
                  <a:schemeClr val="bg1"/>
                </a:solidFill>
                <a:latin typeface="微软雅黑" pitchFamily="34" charset="-122"/>
                <a:ea typeface="微软雅黑" pitchFamily="34" charset="-122"/>
              </a:rPr>
              <a:t>           且</a:t>
            </a:r>
            <a:r>
              <a:rPr lang="zh-CN" altLang="en-US" sz="1400" kern="100" dirty="0">
                <a:solidFill>
                  <a:schemeClr val="bg1"/>
                </a:solidFill>
                <a:latin typeface="微软雅黑" pitchFamily="34" charset="-122"/>
                <a:ea typeface="微软雅黑" pitchFamily="34" charset="-122"/>
              </a:rPr>
              <a:t>有小数位数控 制，邮箱格式，必须输入邮箱格式进行验证</a:t>
            </a:r>
            <a:r>
              <a:rPr lang="zh-CN" altLang="en-US" sz="1400" kern="100" dirty="0" smtClean="0">
                <a:solidFill>
                  <a:schemeClr val="bg1"/>
                </a:solidFill>
                <a:latin typeface="微软雅黑" pitchFamily="34" charset="-122"/>
                <a:ea typeface="微软雅黑" pitchFamily="34" charset="-122"/>
              </a:rPr>
              <a:t>。</a:t>
            </a:r>
            <a:endParaRPr lang="en-US" altLang="zh-CN" sz="1400" kern="100" dirty="0" smtClean="0">
              <a:solidFill>
                <a:schemeClr val="bg1"/>
              </a:solidFill>
              <a:latin typeface="微软雅黑" pitchFamily="34" charset="-122"/>
              <a:ea typeface="微软雅黑" pitchFamily="34" charset="-122"/>
            </a:endParaRPr>
          </a:p>
          <a:p>
            <a:pPr marL="0" indent="0" algn="just">
              <a:buNone/>
              <a:defRPr/>
            </a:pPr>
            <a:r>
              <a:rPr lang="zh-CN" altLang="en-US" sz="1400" kern="100" dirty="0" smtClean="0">
                <a:solidFill>
                  <a:schemeClr val="bg1"/>
                </a:solidFill>
                <a:latin typeface="微软雅黑" pitchFamily="34" charset="-122"/>
                <a:ea typeface="微软雅黑" pitchFamily="34" charset="-122"/>
              </a:rPr>
              <a:t>      </a:t>
            </a:r>
            <a:r>
              <a:rPr lang="en-US" altLang="zh-CN" sz="1400" kern="100" dirty="0" smtClean="0">
                <a:solidFill>
                  <a:schemeClr val="bg1"/>
                </a:solidFill>
                <a:latin typeface="微软雅黑" pitchFamily="34" charset="-122"/>
                <a:ea typeface="微软雅黑" pitchFamily="34" charset="-122"/>
              </a:rPr>
              <a:t>3.  </a:t>
            </a:r>
            <a:r>
              <a:rPr lang="zh-CN" altLang="en-US" sz="1400" kern="100" dirty="0" smtClean="0">
                <a:solidFill>
                  <a:schemeClr val="bg1"/>
                </a:solidFill>
                <a:latin typeface="微软雅黑" pitchFamily="34" charset="-122"/>
                <a:ea typeface="微软雅黑" pitchFamily="34" charset="-122"/>
              </a:rPr>
              <a:t>必填字段：有些关键字段不能为空，则必须设置为必填字段。</a:t>
            </a:r>
            <a:endParaRPr lang="en-US" altLang="zh-CN" sz="1400" kern="100" dirty="0" smtClean="0">
              <a:solidFill>
                <a:schemeClr val="bg1"/>
              </a:solidFill>
              <a:latin typeface="微软雅黑" pitchFamily="34" charset="-122"/>
              <a:ea typeface="微软雅黑" pitchFamily="34" charset="-122"/>
            </a:endParaRPr>
          </a:p>
          <a:p>
            <a:pPr marL="0" indent="0" algn="just">
              <a:buNone/>
              <a:defRPr/>
            </a:pPr>
            <a:r>
              <a:rPr lang="en-US" altLang="zh-CN" sz="1400" kern="100" dirty="0">
                <a:solidFill>
                  <a:schemeClr val="bg1"/>
                </a:solidFill>
                <a:latin typeface="微软雅黑" pitchFamily="34" charset="-122"/>
                <a:ea typeface="微软雅黑" pitchFamily="34" charset="-122"/>
              </a:rPr>
              <a:t> </a:t>
            </a:r>
            <a:r>
              <a:rPr lang="en-US" altLang="zh-CN" sz="1400" kern="100" dirty="0" smtClean="0">
                <a:solidFill>
                  <a:schemeClr val="bg1"/>
                </a:solidFill>
                <a:latin typeface="微软雅黑" pitchFamily="34" charset="-122"/>
                <a:ea typeface="微软雅黑" pitchFamily="34" charset="-122"/>
              </a:rPr>
              <a:t>     4.  </a:t>
            </a:r>
            <a:r>
              <a:rPr lang="zh-CN" altLang="en-US" sz="1400" kern="100" dirty="0" smtClean="0">
                <a:solidFill>
                  <a:schemeClr val="bg1"/>
                </a:solidFill>
                <a:latin typeface="微软雅黑" pitchFamily="34" charset="-122"/>
                <a:ea typeface="微软雅黑" pitchFamily="34" charset="-122"/>
              </a:rPr>
              <a:t>数据范围和字段长度：有些字段数据只能在某些数值范围之内，在必须控制这些字段的输入值在某些范围之内</a:t>
            </a:r>
            <a:endParaRPr lang="en-US" altLang="zh-CN" sz="1400" kern="100" dirty="0" smtClean="0">
              <a:solidFill>
                <a:schemeClr val="bg1"/>
              </a:solidFill>
              <a:latin typeface="微软雅黑" pitchFamily="34" charset="-122"/>
              <a:ea typeface="微软雅黑" pitchFamily="34" charset="-122"/>
            </a:endParaRPr>
          </a:p>
          <a:p>
            <a:pPr marL="0" indent="0" algn="just">
              <a:buNone/>
              <a:defRPr/>
            </a:pPr>
            <a:r>
              <a:rPr lang="en-US" altLang="zh-CN" sz="1400" kern="100" dirty="0">
                <a:solidFill>
                  <a:schemeClr val="bg1"/>
                </a:solidFill>
                <a:latin typeface="微软雅黑" pitchFamily="34" charset="-122"/>
                <a:ea typeface="微软雅黑" pitchFamily="34" charset="-122"/>
              </a:rPr>
              <a:t> </a:t>
            </a:r>
            <a:r>
              <a:rPr lang="en-US" altLang="zh-CN" sz="1400" kern="100" dirty="0" smtClean="0">
                <a:solidFill>
                  <a:schemeClr val="bg1"/>
                </a:solidFill>
                <a:latin typeface="微软雅黑" pitchFamily="34" charset="-122"/>
                <a:ea typeface="微软雅黑" pitchFamily="34" charset="-122"/>
              </a:rPr>
              <a:t>     5. </a:t>
            </a:r>
            <a:r>
              <a:rPr lang="zh-CN" altLang="en-US" sz="1400" kern="100" dirty="0" smtClean="0">
                <a:solidFill>
                  <a:schemeClr val="bg1"/>
                </a:solidFill>
                <a:latin typeface="微软雅黑" pitchFamily="34" charset="-122"/>
                <a:ea typeface="微软雅黑" pitchFamily="34" charset="-122"/>
              </a:rPr>
              <a:t>唯一性控制：当某些单据和基础资料需要保障以某字段或者组合字段进行唯一性控制，避免重复</a:t>
            </a:r>
            <a:endParaRPr lang="en-US" altLang="zh-CN" sz="1400" kern="100" dirty="0" smtClean="0">
              <a:solidFill>
                <a:schemeClr val="bg1"/>
              </a:solidFill>
              <a:latin typeface="微软雅黑" pitchFamily="34" charset="-122"/>
              <a:ea typeface="微软雅黑" pitchFamily="34" charset="-122"/>
            </a:endParaRPr>
          </a:p>
          <a:p>
            <a:pPr marL="0" indent="0" algn="just">
              <a:buNone/>
              <a:defRPr/>
            </a:pPr>
            <a:r>
              <a:rPr lang="en-US" altLang="zh-CN" sz="1400" kern="100" dirty="0">
                <a:solidFill>
                  <a:schemeClr val="bg1"/>
                </a:solidFill>
                <a:latin typeface="微软雅黑" pitchFamily="34" charset="-122"/>
                <a:ea typeface="微软雅黑" pitchFamily="34" charset="-122"/>
              </a:rPr>
              <a:t> </a:t>
            </a:r>
            <a:r>
              <a:rPr lang="en-US" altLang="zh-CN" sz="1400" kern="100" dirty="0" smtClean="0">
                <a:solidFill>
                  <a:schemeClr val="bg1"/>
                </a:solidFill>
                <a:latin typeface="微软雅黑" pitchFamily="34" charset="-122"/>
                <a:ea typeface="微软雅黑" pitchFamily="34" charset="-122"/>
              </a:rPr>
              <a:t>     6. </a:t>
            </a:r>
            <a:r>
              <a:rPr lang="zh-CN" altLang="en-US" sz="1400" kern="100" dirty="0" smtClean="0">
                <a:solidFill>
                  <a:schemeClr val="bg1"/>
                </a:solidFill>
                <a:latin typeface="微软雅黑" pitchFamily="34" charset="-122"/>
                <a:ea typeface="微软雅黑" pitchFamily="34" charset="-122"/>
              </a:rPr>
              <a:t>不能修改和删除的数据控制：对于有些不能修改的一些参数等则控制为不可编辑，对于不能删除的预制数据则需控制为不可删除，否则对</a:t>
            </a:r>
            <a:endParaRPr lang="en-US" altLang="zh-CN" sz="1400" kern="100" dirty="0" smtClean="0">
              <a:solidFill>
                <a:schemeClr val="bg1"/>
              </a:solidFill>
              <a:latin typeface="微软雅黑" pitchFamily="34" charset="-122"/>
              <a:ea typeface="微软雅黑" pitchFamily="34" charset="-122"/>
            </a:endParaRPr>
          </a:p>
          <a:p>
            <a:pPr marL="0" indent="0" algn="just">
              <a:buNone/>
              <a:defRPr/>
            </a:pPr>
            <a:r>
              <a:rPr lang="zh-CN" altLang="en-US" sz="1400" kern="100" dirty="0" smtClean="0">
                <a:solidFill>
                  <a:schemeClr val="bg1"/>
                </a:solidFill>
                <a:latin typeface="微软雅黑" pitchFamily="34" charset="-122"/>
                <a:ea typeface="微软雅黑" pitchFamily="34" charset="-122"/>
              </a:rPr>
              <a:t>        系统</a:t>
            </a:r>
            <a:r>
              <a:rPr lang="zh-CN" altLang="en-US" sz="1400" kern="100" dirty="0">
                <a:solidFill>
                  <a:schemeClr val="bg1"/>
                </a:solidFill>
                <a:latin typeface="微软雅黑" pitchFamily="34" charset="-122"/>
                <a:ea typeface="微软雅黑" pitchFamily="34" charset="-122"/>
              </a:rPr>
              <a:t>的逻辑产生巨大</a:t>
            </a:r>
            <a:r>
              <a:rPr lang="zh-CN" altLang="en-US" sz="1400" kern="100" dirty="0" smtClean="0">
                <a:solidFill>
                  <a:schemeClr val="bg1"/>
                </a:solidFill>
                <a:latin typeface="微软雅黑" pitchFamily="34" charset="-122"/>
                <a:ea typeface="微软雅黑" pitchFamily="34" charset="-122"/>
              </a:rPr>
              <a:t>影响</a:t>
            </a:r>
            <a:endParaRPr lang="en-US" altLang="zh-CN" sz="1400" kern="100" dirty="0" smtClean="0">
              <a:solidFill>
                <a:schemeClr val="bg1"/>
              </a:solidFill>
              <a:latin typeface="微软雅黑" pitchFamily="34" charset="-122"/>
              <a:ea typeface="微软雅黑" pitchFamily="34" charset="-122"/>
            </a:endParaRPr>
          </a:p>
          <a:p>
            <a:pPr marL="342900" indent="-342900" algn="just">
              <a:buBlip>
                <a:blip r:embed="rId3"/>
              </a:buBlip>
              <a:defRPr/>
            </a:pPr>
            <a:r>
              <a:rPr lang="zh-CN" altLang="en-US" sz="2400" kern="100" dirty="0">
                <a:solidFill>
                  <a:schemeClr val="bg1"/>
                </a:solidFill>
                <a:latin typeface="微软雅黑" pitchFamily="34" charset="-122"/>
                <a:ea typeface="微软雅黑" pitchFamily="34" charset="-122"/>
              </a:rPr>
              <a:t>代码</a:t>
            </a:r>
            <a:r>
              <a:rPr lang="zh-CN" altLang="en-US" sz="2400" kern="100" dirty="0" smtClean="0">
                <a:solidFill>
                  <a:schemeClr val="bg1"/>
                </a:solidFill>
                <a:latin typeface="微软雅黑" pitchFamily="34" charset="-122"/>
                <a:ea typeface="微软雅黑" pitchFamily="34" charset="-122"/>
              </a:rPr>
              <a:t>中杜绝</a:t>
            </a:r>
            <a:r>
              <a:rPr lang="zh-CN" altLang="en-US" sz="2400" kern="100" dirty="0">
                <a:solidFill>
                  <a:schemeClr val="bg1"/>
                </a:solidFill>
                <a:latin typeface="微软雅黑" pitchFamily="34" charset="-122"/>
                <a:ea typeface="微软雅黑" pitchFamily="34" charset="-122"/>
              </a:rPr>
              <a:t>死循环的控制</a:t>
            </a:r>
            <a:r>
              <a:rPr lang="zh-CN" altLang="en-US" sz="2400" kern="100" dirty="0" smtClean="0">
                <a:solidFill>
                  <a:schemeClr val="bg1"/>
                </a:solidFill>
                <a:latin typeface="微软雅黑" pitchFamily="34" charset="-122"/>
                <a:ea typeface="微软雅黑" pitchFamily="34" charset="-122"/>
              </a:rPr>
              <a:t>逻辑和死锁的情况，需要释放的资源比较及时释放</a:t>
            </a:r>
            <a:endParaRPr lang="en-US" altLang="zh-CN" sz="2400" kern="100" dirty="0">
              <a:solidFill>
                <a:schemeClr val="bg1"/>
              </a:solidFill>
              <a:latin typeface="微软雅黑" pitchFamily="34" charset="-122"/>
              <a:ea typeface="微软雅黑" pitchFamily="34" charset="-122"/>
            </a:endParaRPr>
          </a:p>
          <a:p>
            <a:pPr marL="0" indent="0" algn="just">
              <a:buNone/>
              <a:defRPr/>
            </a:pPr>
            <a:endParaRPr lang="en-US" altLang="zh-CN" sz="1400" kern="100" dirty="0">
              <a:solidFill>
                <a:schemeClr val="bg1"/>
              </a:solidFill>
              <a:latin typeface="微软雅黑" pitchFamily="34" charset="-122"/>
              <a:ea typeface="微软雅黑" pitchFamily="34" charset="-122"/>
            </a:endParaRPr>
          </a:p>
          <a:p>
            <a:pPr marL="0" indent="0" algn="just">
              <a:buNone/>
              <a:defRPr/>
            </a:pPr>
            <a:endParaRPr lang="zh-CN" altLang="en-US" sz="1400" kern="1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69280444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663956"/>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代码规范</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5" name="内容占位符 3"/>
          <p:cNvSpPr txBox="1">
            <a:spLocks/>
          </p:cNvSpPr>
          <p:nvPr/>
        </p:nvSpPr>
        <p:spPr>
          <a:xfrm>
            <a:off x="395288" y="735013"/>
            <a:ext cx="10552112" cy="5137150"/>
          </a:xfrm>
          <a:prstGeom prst="rect">
            <a:avLst/>
          </a:prstGeom>
        </p:spPr>
        <p:txBody>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gn="just">
              <a:buBlip>
                <a:blip r:embed="rId3"/>
              </a:buBlip>
              <a:defRPr/>
            </a:pPr>
            <a:r>
              <a:rPr lang="zh-CN" altLang="en-US" sz="1800" kern="100" dirty="0">
                <a:solidFill>
                  <a:schemeClr val="bg1"/>
                </a:solidFill>
                <a:latin typeface="微软雅黑" pitchFamily="34" charset="-122"/>
                <a:ea typeface="微软雅黑" pitchFamily="34" charset="-122"/>
              </a:rPr>
              <a:t>插件继承体系</a:t>
            </a:r>
          </a:p>
          <a:p>
            <a:pPr lvl="1">
              <a:defRPr/>
            </a:pPr>
            <a:r>
              <a:rPr lang="zh-CN" altLang="en-US" sz="1500" dirty="0" smtClean="0">
                <a:solidFill>
                  <a:schemeClr val="bg1"/>
                </a:solidFill>
                <a:latin typeface="微软雅黑" pitchFamily="34" charset="-122"/>
                <a:ea typeface="微软雅黑" pitchFamily="34" charset="-122"/>
              </a:rPr>
              <a:t>派生插件基类，重载事件处理</a:t>
            </a:r>
          </a:p>
          <a:p>
            <a:pPr lvl="1">
              <a:defRPr/>
            </a:pPr>
            <a:r>
              <a:rPr lang="zh-CN" altLang="en-US" sz="1500" dirty="0" smtClean="0">
                <a:solidFill>
                  <a:schemeClr val="bg1"/>
                </a:solidFill>
                <a:latin typeface="微软雅黑" pitchFamily="34" charset="-122"/>
                <a:ea typeface="微软雅黑" pitchFamily="34" charset="-122"/>
              </a:rPr>
              <a:t>需根据领域类型，派生不同的插件基类，能重载的事件也有所不同</a:t>
            </a:r>
          </a:p>
          <a:p>
            <a:pPr lvl="1">
              <a:defRPr/>
            </a:pPr>
            <a:r>
              <a:rPr lang="zh-CN" altLang="en-US" sz="1500" dirty="0" smtClean="0">
                <a:solidFill>
                  <a:schemeClr val="bg1"/>
                </a:solidFill>
                <a:latin typeface="微软雅黑" pitchFamily="34" charset="-122"/>
                <a:ea typeface="微软雅黑" pitchFamily="34" charset="-122"/>
              </a:rPr>
              <a:t>插件基类在 </a:t>
            </a:r>
            <a:r>
              <a:rPr lang="en-US" altLang="zh-CN" sz="1500" dirty="0" smtClean="0">
                <a:solidFill>
                  <a:schemeClr val="bg1"/>
                </a:solidFill>
                <a:latin typeface="微软雅黑" pitchFamily="34" charset="-122"/>
                <a:ea typeface="微软雅黑" pitchFamily="34" charset="-122"/>
              </a:rPr>
              <a:t>Kingdee.BOS.Core.dll</a:t>
            </a:r>
            <a:endParaRPr lang="zh-CN" altLang="en-US" sz="1500" dirty="0" smtClean="0">
              <a:solidFill>
                <a:schemeClr val="bg1"/>
              </a:solidFill>
              <a:latin typeface="微软雅黑" pitchFamily="34" charset="-122"/>
              <a:ea typeface="微软雅黑" pitchFamily="34" charset="-122"/>
            </a:endParaRPr>
          </a:p>
        </p:txBody>
      </p:sp>
      <p:graphicFrame>
        <p:nvGraphicFramePr>
          <p:cNvPr id="6" name="表格 5"/>
          <p:cNvGraphicFramePr>
            <a:graphicFrameLocks noGrp="1"/>
          </p:cNvGraphicFramePr>
          <p:nvPr>
            <p:extLst>
              <p:ext uri="{D42A27DB-BD31-4B8C-83A1-F6EECF244321}">
                <p14:modId xmlns:p14="http://schemas.microsoft.com/office/powerpoint/2010/main" val="2621342027"/>
              </p:ext>
            </p:extLst>
          </p:nvPr>
        </p:nvGraphicFramePr>
        <p:xfrm>
          <a:off x="1000122" y="1960563"/>
          <a:ext cx="8918577" cy="1939990"/>
        </p:xfrm>
        <a:graphic>
          <a:graphicData uri="http://schemas.openxmlformats.org/drawingml/2006/table">
            <a:tbl>
              <a:tblPr firstRow="1" bandRow="1">
                <a:tableStyleId>{5C22544A-7EE6-4342-B048-85BDC9FD1C3A}</a:tableStyleId>
              </a:tblPr>
              <a:tblGrid>
                <a:gridCol w="2333834"/>
                <a:gridCol w="3555792"/>
                <a:gridCol w="3028951"/>
              </a:tblGrid>
              <a:tr h="320940">
                <a:tc>
                  <a:txBody>
                    <a:bodyPr/>
                    <a:lstStyle/>
                    <a:p>
                      <a:r>
                        <a:rPr lang="zh-CN" altLang="en-US" sz="1600" dirty="0" smtClean="0">
                          <a:latin typeface="微软雅黑" pitchFamily="34" charset="-122"/>
                          <a:ea typeface="微软雅黑" pitchFamily="34" charset="-122"/>
                        </a:rPr>
                        <a:t>领域类型</a:t>
                      </a:r>
                      <a:endParaRPr lang="zh-CN" altLang="en-US" sz="1600" dirty="0">
                        <a:latin typeface="微软雅黑" pitchFamily="34" charset="-122"/>
                        <a:ea typeface="微软雅黑" pitchFamily="34" charset="-122"/>
                      </a:endParaRPr>
                    </a:p>
                  </a:txBody>
                  <a:tcPr marL="91439" marR="91439" marT="45725" marB="45725"/>
                </a:tc>
                <a:tc>
                  <a:txBody>
                    <a:bodyPr/>
                    <a:lstStyle/>
                    <a:p>
                      <a:r>
                        <a:rPr lang="zh-CN" altLang="en-US" sz="1600" dirty="0" smtClean="0">
                          <a:latin typeface="微软雅黑" pitchFamily="34" charset="-122"/>
                          <a:ea typeface="微软雅黑" pitchFamily="34" charset="-122"/>
                        </a:rPr>
                        <a:t>基类</a:t>
                      </a:r>
                      <a:endParaRPr lang="zh-CN" altLang="en-US" sz="1600" dirty="0">
                        <a:latin typeface="微软雅黑" pitchFamily="34" charset="-122"/>
                        <a:ea typeface="微软雅黑" pitchFamily="34" charset="-122"/>
                      </a:endParaRPr>
                    </a:p>
                  </a:txBody>
                  <a:tcPr marL="91439" marR="91439" marT="45725" marB="45725"/>
                </a:tc>
                <a:tc>
                  <a:txBody>
                    <a:bodyPr/>
                    <a:lstStyle/>
                    <a:p>
                      <a:r>
                        <a:rPr lang="zh-CN" altLang="en-US" sz="1600" dirty="0" smtClean="0">
                          <a:latin typeface="微软雅黑" pitchFamily="34" charset="-122"/>
                          <a:ea typeface="微软雅黑" pitchFamily="34" charset="-122"/>
                        </a:rPr>
                        <a:t>命名参考</a:t>
                      </a:r>
                      <a:endParaRPr lang="zh-CN" altLang="en-US" sz="1600" dirty="0">
                        <a:latin typeface="微软雅黑" pitchFamily="34" charset="-122"/>
                        <a:ea typeface="微软雅黑" pitchFamily="34" charset="-122"/>
                      </a:endParaRPr>
                    </a:p>
                  </a:txBody>
                  <a:tcPr marL="91439" marR="91439" marT="45725" marB="45725"/>
                </a:tc>
              </a:tr>
              <a:tr h="320940">
                <a:tc>
                  <a:txBody>
                    <a:bodyPr/>
                    <a:lstStyle/>
                    <a:p>
                      <a:r>
                        <a:rPr lang="zh-CN" altLang="en-US" sz="1500" dirty="0" smtClean="0">
                          <a:latin typeface="微软雅黑" pitchFamily="34" charset="-122"/>
                          <a:ea typeface="微软雅黑" pitchFamily="34" charset="-122"/>
                        </a:rPr>
                        <a:t>动态表单 </a:t>
                      </a:r>
                      <a:r>
                        <a:rPr lang="en-US" altLang="zh-CN" sz="1500" dirty="0" smtClean="0">
                          <a:latin typeface="微软雅黑" pitchFamily="34" charset="-122"/>
                          <a:ea typeface="微软雅黑" pitchFamily="34" charset="-122"/>
                        </a:rPr>
                        <a:t>– </a:t>
                      </a:r>
                      <a:r>
                        <a:rPr lang="zh-CN" altLang="en-US" sz="1500" dirty="0" smtClean="0">
                          <a:latin typeface="微软雅黑" pitchFamily="34" charset="-122"/>
                          <a:ea typeface="微软雅黑" pitchFamily="34" charset="-122"/>
                        </a:rPr>
                        <a:t>维护</a:t>
                      </a:r>
                      <a:endParaRPr lang="zh-CN" altLang="en-US" sz="1500" dirty="0">
                        <a:latin typeface="微软雅黑" pitchFamily="34" charset="-122"/>
                        <a:ea typeface="微软雅黑" pitchFamily="34" charset="-122"/>
                      </a:endParaRPr>
                    </a:p>
                  </a:txBody>
                  <a:tcPr marL="91439" marR="91439" marT="45725" marB="45725"/>
                </a:tc>
                <a:tc>
                  <a:txBody>
                    <a:bodyPr/>
                    <a:lstStyle/>
                    <a:p>
                      <a:r>
                        <a:rPr lang="en-US" altLang="zh-CN" sz="1500" dirty="0" err="1" smtClean="0">
                          <a:latin typeface="微软雅黑" pitchFamily="34" charset="-122"/>
                          <a:ea typeface="微软雅黑" pitchFamily="34" charset="-122"/>
                        </a:rPr>
                        <a:t>AbstractDynamicFormPlugIn</a:t>
                      </a:r>
                      <a:endParaRPr lang="zh-CN" altLang="en-US" sz="1500" dirty="0">
                        <a:latin typeface="微软雅黑" pitchFamily="34" charset="-122"/>
                        <a:ea typeface="微软雅黑" pitchFamily="34" charset="-122"/>
                      </a:endParaRPr>
                    </a:p>
                  </a:txBody>
                  <a:tcPr marL="91439" marR="91439" marT="45725" marB="45725"/>
                </a:tc>
                <a:tc>
                  <a:txBody>
                    <a:bodyPr/>
                    <a:lstStyle/>
                    <a:p>
                      <a:r>
                        <a:rPr lang="en-US" altLang="zh-CN" sz="1500" dirty="0" err="1" smtClean="0">
                          <a:latin typeface="微软雅黑" pitchFamily="34" charset="-122"/>
                          <a:ea typeface="微软雅黑" pitchFamily="34" charset="-122"/>
                        </a:rPr>
                        <a:t>Expression</a:t>
                      </a:r>
                      <a:r>
                        <a:rPr lang="en-US" altLang="zh-CN" sz="1500" b="1" dirty="0" err="1" smtClean="0">
                          <a:latin typeface="微软雅黑" pitchFamily="34" charset="-122"/>
                          <a:ea typeface="微软雅黑" pitchFamily="34" charset="-122"/>
                        </a:rPr>
                        <a:t>Edit</a:t>
                      </a:r>
                      <a:endParaRPr lang="zh-CN" altLang="en-US" sz="1500" b="1" dirty="0">
                        <a:latin typeface="微软雅黑" pitchFamily="34" charset="-122"/>
                        <a:ea typeface="微软雅黑" pitchFamily="34" charset="-122"/>
                      </a:endParaRPr>
                    </a:p>
                  </a:txBody>
                  <a:tcPr marL="91439" marR="91439" marT="45725" marB="45725"/>
                </a:tc>
              </a:tr>
              <a:tr h="320940">
                <a:tc>
                  <a:txBody>
                    <a:bodyPr/>
                    <a:lstStyle/>
                    <a:p>
                      <a:r>
                        <a:rPr lang="zh-CN" altLang="en-US" sz="1500" dirty="0" smtClean="0">
                          <a:latin typeface="微软雅黑" pitchFamily="34" charset="-122"/>
                          <a:ea typeface="微软雅黑" pitchFamily="34" charset="-122"/>
                        </a:rPr>
                        <a:t>业务单据 </a:t>
                      </a:r>
                      <a:r>
                        <a:rPr lang="en-US" altLang="zh-CN" sz="1500" dirty="0" smtClean="0">
                          <a:latin typeface="微软雅黑" pitchFamily="34" charset="-122"/>
                          <a:ea typeface="微软雅黑" pitchFamily="34" charset="-122"/>
                        </a:rPr>
                        <a:t>– </a:t>
                      </a:r>
                      <a:r>
                        <a:rPr lang="zh-CN" altLang="en-US" sz="1500" dirty="0" smtClean="0">
                          <a:latin typeface="微软雅黑" pitchFamily="34" charset="-122"/>
                          <a:ea typeface="微软雅黑" pitchFamily="34" charset="-122"/>
                        </a:rPr>
                        <a:t>维护</a:t>
                      </a:r>
                      <a:endParaRPr lang="zh-CN" altLang="en-US" sz="1500" dirty="0">
                        <a:latin typeface="微软雅黑" pitchFamily="34" charset="-122"/>
                        <a:ea typeface="微软雅黑" pitchFamily="34" charset="-122"/>
                      </a:endParaRPr>
                    </a:p>
                  </a:txBody>
                  <a:tcPr marL="91439" marR="91439" marT="45725" marB="45725"/>
                </a:tc>
                <a:tc>
                  <a:txBody>
                    <a:bodyPr/>
                    <a:lstStyle/>
                    <a:p>
                      <a:r>
                        <a:rPr lang="en-US" altLang="zh-CN" sz="1500" dirty="0" err="1" smtClean="0">
                          <a:latin typeface="微软雅黑" pitchFamily="34" charset="-122"/>
                          <a:ea typeface="微软雅黑" pitchFamily="34" charset="-122"/>
                        </a:rPr>
                        <a:t>AbstractBillPlugIn</a:t>
                      </a:r>
                      <a:endParaRPr lang="zh-CN" altLang="en-US" sz="1500" dirty="0">
                        <a:latin typeface="微软雅黑" pitchFamily="34" charset="-122"/>
                        <a:ea typeface="微软雅黑" pitchFamily="34" charset="-122"/>
                      </a:endParaRPr>
                    </a:p>
                  </a:txBody>
                  <a:tcPr marL="91439" marR="91439" marT="45725" marB="45725"/>
                </a:tc>
                <a:tc>
                  <a:txBody>
                    <a:bodyPr/>
                    <a:lstStyle/>
                    <a:p>
                      <a:r>
                        <a:rPr lang="en-US" altLang="zh-CN" sz="1500" dirty="0" err="1" smtClean="0">
                          <a:latin typeface="微软雅黑" pitchFamily="34" charset="-122"/>
                          <a:ea typeface="微软雅黑" pitchFamily="34" charset="-122"/>
                        </a:rPr>
                        <a:t>PurchaseOrder</a:t>
                      </a:r>
                      <a:r>
                        <a:rPr lang="en-US" altLang="zh-CN" sz="1500" b="1" dirty="0" err="1" smtClean="0">
                          <a:latin typeface="微软雅黑" pitchFamily="34" charset="-122"/>
                          <a:ea typeface="微软雅黑" pitchFamily="34" charset="-122"/>
                        </a:rPr>
                        <a:t>Edit</a:t>
                      </a:r>
                      <a:endParaRPr lang="zh-CN" altLang="en-US" sz="1500" b="1" dirty="0">
                        <a:latin typeface="微软雅黑" pitchFamily="34" charset="-122"/>
                        <a:ea typeface="微软雅黑" pitchFamily="34" charset="-122"/>
                      </a:endParaRPr>
                    </a:p>
                  </a:txBody>
                  <a:tcPr marL="91439" marR="91439" marT="45725" marB="45725"/>
                </a:tc>
              </a:tr>
              <a:tr h="320940">
                <a:tc>
                  <a:txBody>
                    <a:bodyPr/>
                    <a:lstStyle/>
                    <a:p>
                      <a:r>
                        <a:rPr lang="zh-CN" altLang="en-US" sz="1500" dirty="0" smtClean="0">
                          <a:latin typeface="微软雅黑" pitchFamily="34" charset="-122"/>
                          <a:ea typeface="微软雅黑" pitchFamily="34" charset="-122"/>
                        </a:rPr>
                        <a:t>业务单据</a:t>
                      </a:r>
                      <a:r>
                        <a:rPr lang="zh-CN" altLang="en-US" sz="1500" baseline="0" dirty="0" smtClean="0">
                          <a:latin typeface="微软雅黑" pitchFamily="34" charset="-122"/>
                          <a:ea typeface="微软雅黑" pitchFamily="34" charset="-122"/>
                        </a:rPr>
                        <a:t> </a:t>
                      </a:r>
                      <a:r>
                        <a:rPr lang="en-US" altLang="zh-CN" sz="1500" baseline="0" dirty="0" smtClean="0">
                          <a:latin typeface="微软雅黑" pitchFamily="34" charset="-122"/>
                          <a:ea typeface="微软雅黑" pitchFamily="34" charset="-122"/>
                        </a:rPr>
                        <a:t>– </a:t>
                      </a:r>
                      <a:r>
                        <a:rPr lang="zh-CN" altLang="en-US" sz="1500" baseline="0" dirty="0" smtClean="0">
                          <a:latin typeface="微软雅黑" pitchFamily="34" charset="-122"/>
                          <a:ea typeface="微软雅黑" pitchFamily="34" charset="-122"/>
                        </a:rPr>
                        <a:t>列表</a:t>
                      </a:r>
                      <a:endParaRPr lang="zh-CN" altLang="en-US" sz="1500" dirty="0">
                        <a:latin typeface="微软雅黑" pitchFamily="34" charset="-122"/>
                        <a:ea typeface="微软雅黑" pitchFamily="34" charset="-122"/>
                      </a:endParaRPr>
                    </a:p>
                  </a:txBody>
                  <a:tcPr marL="91439" marR="91439" marT="45725" marB="45725"/>
                </a:tc>
                <a:tc>
                  <a:txBody>
                    <a:bodyPr/>
                    <a:lstStyle/>
                    <a:p>
                      <a:r>
                        <a:rPr lang="en-US" altLang="zh-CN" sz="1500" dirty="0" err="1" smtClean="0">
                          <a:latin typeface="微软雅黑" pitchFamily="34" charset="-122"/>
                          <a:ea typeface="微软雅黑" pitchFamily="34" charset="-122"/>
                        </a:rPr>
                        <a:t>AbstractListPlugIn</a:t>
                      </a:r>
                      <a:endParaRPr lang="zh-CN" altLang="en-US" sz="1500" dirty="0">
                        <a:latin typeface="微软雅黑" pitchFamily="34" charset="-122"/>
                        <a:ea typeface="微软雅黑" pitchFamily="34" charset="-122"/>
                      </a:endParaRPr>
                    </a:p>
                  </a:txBody>
                  <a:tcPr marL="91439" marR="91439" marT="45725" marB="45725"/>
                </a:tc>
                <a:tc>
                  <a:txBody>
                    <a:bodyPr/>
                    <a:lstStyle/>
                    <a:p>
                      <a:r>
                        <a:rPr lang="en-US" altLang="zh-CN" sz="1500" dirty="0" err="1" smtClean="0">
                          <a:latin typeface="微软雅黑" pitchFamily="34" charset="-122"/>
                          <a:ea typeface="微软雅黑" pitchFamily="34" charset="-122"/>
                        </a:rPr>
                        <a:t>PurchaseOrder</a:t>
                      </a:r>
                      <a:r>
                        <a:rPr lang="en-US" altLang="zh-CN" sz="1500" b="1" dirty="0" err="1" smtClean="0">
                          <a:latin typeface="微软雅黑" pitchFamily="34" charset="-122"/>
                          <a:ea typeface="微软雅黑" pitchFamily="34" charset="-122"/>
                        </a:rPr>
                        <a:t>List</a:t>
                      </a:r>
                      <a:endParaRPr lang="zh-CN" altLang="en-US" sz="1500" b="1" dirty="0">
                        <a:latin typeface="微软雅黑" pitchFamily="34" charset="-122"/>
                        <a:ea typeface="微软雅黑" pitchFamily="34" charset="-122"/>
                      </a:endParaRPr>
                    </a:p>
                  </a:txBody>
                  <a:tcPr marL="91439" marR="91439" marT="45725" marB="45725"/>
                </a:tc>
              </a:tr>
              <a:tr h="320940">
                <a:tc>
                  <a:txBody>
                    <a:bodyPr/>
                    <a:lstStyle/>
                    <a:p>
                      <a:r>
                        <a:rPr lang="zh-CN" altLang="en-US" sz="1500" dirty="0" smtClean="0">
                          <a:latin typeface="微软雅黑" pitchFamily="34" charset="-122"/>
                          <a:ea typeface="微软雅黑" pitchFamily="34" charset="-122"/>
                        </a:rPr>
                        <a:t>基础资料 </a:t>
                      </a:r>
                      <a:r>
                        <a:rPr lang="en-US" altLang="zh-CN" sz="1500" dirty="0" smtClean="0">
                          <a:latin typeface="微软雅黑" pitchFamily="34" charset="-122"/>
                          <a:ea typeface="微软雅黑" pitchFamily="34" charset="-122"/>
                        </a:rPr>
                        <a:t>– </a:t>
                      </a:r>
                      <a:r>
                        <a:rPr lang="zh-CN" altLang="en-US" sz="1500" dirty="0" smtClean="0">
                          <a:latin typeface="微软雅黑" pitchFamily="34" charset="-122"/>
                          <a:ea typeface="微软雅黑" pitchFamily="34" charset="-122"/>
                        </a:rPr>
                        <a:t>维护</a:t>
                      </a:r>
                      <a:endParaRPr lang="zh-CN" altLang="en-US" sz="1500" dirty="0">
                        <a:latin typeface="微软雅黑" pitchFamily="34" charset="-122"/>
                        <a:ea typeface="微软雅黑" pitchFamily="34" charset="-122"/>
                      </a:endParaRPr>
                    </a:p>
                  </a:txBody>
                  <a:tcPr marL="91439" marR="91439" marT="45725" marB="45725"/>
                </a:tc>
                <a:tc>
                  <a:txBody>
                    <a:bodyPr/>
                    <a:lstStyle/>
                    <a:p>
                      <a:r>
                        <a:rPr lang="en-US" altLang="zh-CN" sz="1500" dirty="0" err="1" smtClean="0">
                          <a:latin typeface="微软雅黑" pitchFamily="34" charset="-122"/>
                          <a:ea typeface="微软雅黑" pitchFamily="34" charset="-122"/>
                        </a:rPr>
                        <a:t>AbstractBasePlugIn</a:t>
                      </a:r>
                      <a:endParaRPr lang="zh-CN" altLang="en-US" sz="1500" dirty="0">
                        <a:latin typeface="微软雅黑" pitchFamily="34" charset="-122"/>
                        <a:ea typeface="微软雅黑" pitchFamily="34" charset="-122"/>
                      </a:endParaRPr>
                    </a:p>
                  </a:txBody>
                  <a:tcPr marL="91439" marR="91439" marT="45725" marB="45725"/>
                </a:tc>
                <a:tc>
                  <a:txBody>
                    <a:bodyPr/>
                    <a:lstStyle/>
                    <a:p>
                      <a:r>
                        <a:rPr lang="en-US" altLang="zh-CN" sz="1500" dirty="0" err="1" smtClean="0">
                          <a:latin typeface="微软雅黑" pitchFamily="34" charset="-122"/>
                          <a:ea typeface="微软雅黑" pitchFamily="34" charset="-122"/>
                        </a:rPr>
                        <a:t>Material</a:t>
                      </a:r>
                      <a:r>
                        <a:rPr lang="en-US" altLang="zh-CN" sz="1500" b="1" dirty="0" err="1" smtClean="0">
                          <a:latin typeface="微软雅黑" pitchFamily="34" charset="-122"/>
                          <a:ea typeface="微软雅黑" pitchFamily="34" charset="-122"/>
                        </a:rPr>
                        <a:t>Edit</a:t>
                      </a:r>
                      <a:endParaRPr lang="zh-CN" altLang="en-US" sz="1500" b="1" dirty="0">
                        <a:latin typeface="微软雅黑" pitchFamily="34" charset="-122"/>
                        <a:ea typeface="微软雅黑" pitchFamily="34" charset="-122"/>
                      </a:endParaRPr>
                    </a:p>
                  </a:txBody>
                  <a:tcPr marL="91439" marR="91439" marT="45725" marB="45725"/>
                </a:tc>
              </a:tr>
              <a:tr h="320940">
                <a:tc>
                  <a:txBody>
                    <a:bodyPr/>
                    <a:lstStyle/>
                    <a:p>
                      <a:r>
                        <a:rPr lang="zh-CN" altLang="en-US" sz="1500" dirty="0" smtClean="0">
                          <a:latin typeface="微软雅黑" pitchFamily="34" charset="-122"/>
                          <a:ea typeface="微软雅黑" pitchFamily="34" charset="-122"/>
                        </a:rPr>
                        <a:t>基础资料 </a:t>
                      </a:r>
                      <a:r>
                        <a:rPr lang="en-US" altLang="zh-CN" sz="1500" dirty="0" smtClean="0">
                          <a:latin typeface="微软雅黑" pitchFamily="34" charset="-122"/>
                          <a:ea typeface="微软雅黑" pitchFamily="34" charset="-122"/>
                        </a:rPr>
                        <a:t>– </a:t>
                      </a:r>
                      <a:r>
                        <a:rPr lang="zh-CN" altLang="en-US" sz="1500" dirty="0" smtClean="0">
                          <a:latin typeface="微软雅黑" pitchFamily="34" charset="-122"/>
                          <a:ea typeface="微软雅黑" pitchFamily="34" charset="-122"/>
                        </a:rPr>
                        <a:t>列表</a:t>
                      </a:r>
                      <a:endParaRPr lang="zh-CN" altLang="en-US" sz="1500" dirty="0">
                        <a:latin typeface="微软雅黑" pitchFamily="34" charset="-122"/>
                        <a:ea typeface="微软雅黑" pitchFamily="34" charset="-122"/>
                      </a:endParaRPr>
                    </a:p>
                  </a:txBody>
                  <a:tcPr marL="91439" marR="91439" marT="45725" marB="45725"/>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500" dirty="0" err="1" smtClean="0">
                          <a:latin typeface="微软雅黑" pitchFamily="34" charset="-122"/>
                          <a:ea typeface="微软雅黑" pitchFamily="34" charset="-122"/>
                        </a:rPr>
                        <a:t>AbstractListPlugIn</a:t>
                      </a:r>
                      <a:endParaRPr lang="zh-CN" altLang="en-US" sz="1500" dirty="0" smtClean="0">
                        <a:latin typeface="微软雅黑" pitchFamily="34" charset="-122"/>
                        <a:ea typeface="微软雅黑" pitchFamily="34" charset="-122"/>
                      </a:endParaRPr>
                    </a:p>
                  </a:txBody>
                  <a:tcPr marL="91439" marR="91439" marT="45725" marB="45725"/>
                </a:tc>
                <a:tc>
                  <a:txBody>
                    <a:bodyPr/>
                    <a:lstStyle/>
                    <a:p>
                      <a:r>
                        <a:rPr lang="en-US" altLang="zh-CN" sz="1500" dirty="0" err="1" smtClean="0">
                          <a:latin typeface="微软雅黑" pitchFamily="34" charset="-122"/>
                          <a:ea typeface="微软雅黑" pitchFamily="34" charset="-122"/>
                        </a:rPr>
                        <a:t>Material</a:t>
                      </a:r>
                      <a:r>
                        <a:rPr lang="en-US" altLang="zh-CN" sz="1500" b="1" dirty="0" err="1" smtClean="0">
                          <a:latin typeface="微软雅黑" pitchFamily="34" charset="-122"/>
                          <a:ea typeface="微软雅黑" pitchFamily="34" charset="-122"/>
                        </a:rPr>
                        <a:t>List</a:t>
                      </a:r>
                      <a:endParaRPr lang="zh-CN" altLang="en-US" sz="1500" b="1" dirty="0">
                        <a:latin typeface="微软雅黑" pitchFamily="34" charset="-122"/>
                        <a:ea typeface="微软雅黑" pitchFamily="34" charset="-122"/>
                      </a:endParaRPr>
                    </a:p>
                  </a:txBody>
                  <a:tcPr marL="91439" marR="91439" marT="45725" marB="45725"/>
                </a:tc>
              </a:tr>
            </a:tbl>
          </a:graphicData>
        </a:graphic>
      </p:graphicFrame>
      <p:sp>
        <p:nvSpPr>
          <p:cNvPr id="2" name="矩形 1"/>
          <p:cNvSpPr/>
          <p:nvPr/>
        </p:nvSpPr>
        <p:spPr>
          <a:xfrm>
            <a:off x="229360" y="4011340"/>
            <a:ext cx="11251440" cy="2185727"/>
          </a:xfrm>
          <a:prstGeom prst="rect">
            <a:avLst/>
          </a:prstGeom>
        </p:spPr>
        <p:txBody>
          <a:bodyPr wrap="square">
            <a:spAutoFit/>
          </a:bodyPr>
          <a:lstStyle/>
          <a:p>
            <a:pPr marL="342900" indent="-342900" algn="just">
              <a:lnSpc>
                <a:spcPct val="90000"/>
              </a:lnSpc>
              <a:spcBef>
                <a:spcPts val="1000"/>
              </a:spcBef>
              <a:buBlip>
                <a:blip r:embed="rId3"/>
              </a:buBlip>
              <a:defRPr/>
            </a:pPr>
            <a:r>
              <a:rPr lang="zh-CN" altLang="en-US" sz="1800" kern="100" dirty="0">
                <a:solidFill>
                  <a:schemeClr val="bg1"/>
                </a:solidFill>
                <a:latin typeface="微软雅黑" pitchFamily="34" charset="-122"/>
                <a:ea typeface="微软雅黑" pitchFamily="34" charset="-122"/>
              </a:rPr>
              <a:t>代码注释说明</a:t>
            </a:r>
            <a:endParaRPr lang="en-US" altLang="zh-CN" sz="1800" kern="100" dirty="0">
              <a:solidFill>
                <a:schemeClr val="bg1"/>
              </a:solidFill>
              <a:latin typeface="微软雅黑" pitchFamily="34" charset="-122"/>
              <a:ea typeface="微软雅黑" pitchFamily="34" charset="-122"/>
            </a:endParaRPr>
          </a:p>
          <a:p>
            <a:pPr marL="685783" lvl="1" indent="-228594">
              <a:lnSpc>
                <a:spcPct val="90000"/>
              </a:lnSpc>
              <a:spcBef>
                <a:spcPts val="500"/>
              </a:spcBef>
              <a:buFont typeface="Arial"/>
              <a:buChar char="•"/>
              <a:defRPr/>
            </a:pPr>
            <a:r>
              <a:rPr lang="zh-CN" altLang="en-US" sz="1500" dirty="0" smtClean="0">
                <a:solidFill>
                  <a:schemeClr val="bg1"/>
                </a:solidFill>
                <a:latin typeface="微软雅黑" pitchFamily="34" charset="-122"/>
                <a:ea typeface="微软雅黑" pitchFamily="34" charset="-122"/>
              </a:rPr>
              <a:t>类说明（</a:t>
            </a:r>
            <a:r>
              <a:rPr lang="zh-CN" altLang="en-US" sz="1500" dirty="0">
                <a:solidFill>
                  <a:schemeClr val="bg1"/>
                </a:solidFill>
                <a:latin typeface="微软雅黑" pitchFamily="34" charset="-122"/>
                <a:ea typeface="微软雅黑" pitchFamily="34" charset="-122"/>
              </a:rPr>
              <a:t>说明其用途，与其类的</a:t>
            </a:r>
            <a:r>
              <a:rPr lang="zh-CN" altLang="en-US" sz="1500" dirty="0" smtClean="0">
                <a:solidFill>
                  <a:schemeClr val="bg1"/>
                </a:solidFill>
                <a:latin typeface="微软雅黑" pitchFamily="34" charset="-122"/>
                <a:ea typeface="微软雅黑" pitchFamily="34" charset="-122"/>
              </a:rPr>
              <a:t>关系）</a:t>
            </a:r>
            <a:endParaRPr lang="en-US" altLang="zh-CN" sz="1500" dirty="0" smtClean="0">
              <a:solidFill>
                <a:schemeClr val="bg1"/>
              </a:solidFill>
              <a:latin typeface="微软雅黑" pitchFamily="34" charset="-122"/>
              <a:ea typeface="微软雅黑" pitchFamily="34" charset="-122"/>
            </a:endParaRPr>
          </a:p>
          <a:p>
            <a:pPr marL="685783" lvl="1" indent="-228594">
              <a:lnSpc>
                <a:spcPct val="90000"/>
              </a:lnSpc>
              <a:spcBef>
                <a:spcPts val="500"/>
              </a:spcBef>
              <a:buFont typeface="Arial"/>
              <a:buChar char="•"/>
              <a:defRPr/>
            </a:pPr>
            <a:r>
              <a:rPr lang="zh-CN" altLang="en-US" sz="1500" dirty="0" smtClean="0">
                <a:solidFill>
                  <a:schemeClr val="bg1"/>
                </a:solidFill>
                <a:latin typeface="微软雅黑" pitchFamily="34" charset="-122"/>
                <a:ea typeface="微软雅黑" pitchFamily="34" charset="-122"/>
              </a:rPr>
              <a:t>方法说明（说明定义这个方法的用途，对于修改时方法时需注明修改的原因，还需要参数进行说明）</a:t>
            </a:r>
            <a:endParaRPr lang="en-US" altLang="zh-CN" sz="1500" dirty="0" smtClean="0">
              <a:solidFill>
                <a:schemeClr val="bg1"/>
              </a:solidFill>
              <a:latin typeface="微软雅黑" pitchFamily="34" charset="-122"/>
              <a:ea typeface="微软雅黑" pitchFamily="34" charset="-122"/>
            </a:endParaRPr>
          </a:p>
          <a:p>
            <a:pPr marL="685783" lvl="1" indent="-228594">
              <a:lnSpc>
                <a:spcPct val="90000"/>
              </a:lnSpc>
              <a:spcBef>
                <a:spcPts val="500"/>
              </a:spcBef>
              <a:buFont typeface="Arial"/>
              <a:buChar char="•"/>
              <a:defRPr/>
            </a:pPr>
            <a:r>
              <a:rPr lang="zh-CN" altLang="en-US" sz="1500" dirty="0" smtClean="0">
                <a:solidFill>
                  <a:schemeClr val="bg1"/>
                </a:solidFill>
                <a:latin typeface="微软雅黑" pitchFamily="34" charset="-122"/>
                <a:ea typeface="微软雅黑" pitchFamily="34" charset="-122"/>
              </a:rPr>
              <a:t>属性及变量说明（说明属性和变量的用途）</a:t>
            </a:r>
            <a:endParaRPr lang="en-US" altLang="zh-CN" sz="1500" dirty="0">
              <a:solidFill>
                <a:schemeClr val="bg1"/>
              </a:solidFill>
              <a:latin typeface="微软雅黑" pitchFamily="34" charset="-122"/>
              <a:ea typeface="微软雅黑" pitchFamily="34" charset="-122"/>
            </a:endParaRPr>
          </a:p>
          <a:p>
            <a:pPr marL="685783" lvl="1" indent="-228594">
              <a:lnSpc>
                <a:spcPct val="90000"/>
              </a:lnSpc>
              <a:spcBef>
                <a:spcPts val="500"/>
              </a:spcBef>
              <a:buFont typeface="Arial"/>
              <a:buChar char="•"/>
              <a:defRPr/>
            </a:pPr>
            <a:r>
              <a:rPr lang="zh-CN" altLang="en-US" sz="1500" dirty="0" smtClean="0">
                <a:solidFill>
                  <a:schemeClr val="bg1"/>
                </a:solidFill>
                <a:latin typeface="微软雅黑" pitchFamily="34" charset="-122"/>
                <a:ea typeface="微软雅黑" pitchFamily="34" charset="-122"/>
              </a:rPr>
              <a:t>关键代码说明（说明关键代码的作用，要实现的效果）</a:t>
            </a:r>
            <a:endParaRPr lang="en-US" altLang="zh-CN" sz="1500" dirty="0">
              <a:solidFill>
                <a:schemeClr val="bg1"/>
              </a:solidFill>
              <a:latin typeface="微软雅黑" pitchFamily="34" charset="-122"/>
              <a:ea typeface="微软雅黑" pitchFamily="34" charset="-122"/>
            </a:endParaRPr>
          </a:p>
          <a:p>
            <a:pPr marL="342900" indent="-342900" algn="just">
              <a:buBlip>
                <a:blip r:embed="rId3"/>
              </a:buBlip>
              <a:defRPr/>
            </a:pPr>
            <a:r>
              <a:rPr lang="zh-CN" altLang="en-US" sz="1800" kern="100" dirty="0" smtClean="0">
                <a:solidFill>
                  <a:schemeClr val="bg1"/>
                </a:solidFill>
                <a:latin typeface="微软雅黑" pitchFamily="34" charset="-122"/>
                <a:ea typeface="微软雅黑" pitchFamily="34" charset="-122"/>
              </a:rPr>
              <a:t>尽量少用</a:t>
            </a:r>
            <a:r>
              <a:rPr lang="en-US" altLang="zh-CN" sz="1800" kern="100" dirty="0" smtClean="0">
                <a:solidFill>
                  <a:schemeClr val="bg1"/>
                </a:solidFill>
                <a:latin typeface="微软雅黑" pitchFamily="34" charset="-122"/>
                <a:ea typeface="微软雅黑" pitchFamily="34" charset="-122"/>
              </a:rPr>
              <a:t>SQL</a:t>
            </a:r>
            <a:r>
              <a:rPr lang="zh-CN" altLang="en-US" sz="1800" kern="100" dirty="0" smtClean="0">
                <a:solidFill>
                  <a:schemeClr val="bg1"/>
                </a:solidFill>
                <a:latin typeface="微软雅黑" pitchFamily="34" charset="-122"/>
                <a:ea typeface="微软雅黑" pitchFamily="34" charset="-122"/>
              </a:rPr>
              <a:t>直接保存和更新数据</a:t>
            </a:r>
            <a:endParaRPr lang="en-US" altLang="zh-CN" sz="1800" kern="100" dirty="0" smtClean="0">
              <a:solidFill>
                <a:schemeClr val="bg1"/>
              </a:solidFill>
              <a:latin typeface="微软雅黑" pitchFamily="34" charset="-122"/>
              <a:ea typeface="微软雅黑" pitchFamily="34" charset="-122"/>
            </a:endParaRPr>
          </a:p>
          <a:p>
            <a:pPr marL="685783" lvl="1" indent="-228594">
              <a:lnSpc>
                <a:spcPct val="90000"/>
              </a:lnSpc>
              <a:spcBef>
                <a:spcPts val="500"/>
              </a:spcBef>
              <a:buFont typeface="Arial"/>
              <a:buChar char="•"/>
              <a:defRPr/>
            </a:pPr>
            <a:r>
              <a:rPr lang="zh-CN" altLang="en-US" sz="1500" dirty="0" smtClean="0">
                <a:solidFill>
                  <a:schemeClr val="bg1"/>
                </a:solidFill>
                <a:latin typeface="微软雅黑" pitchFamily="34" charset="-122"/>
                <a:ea typeface="微软雅黑" pitchFamily="34" charset="-122"/>
              </a:rPr>
              <a:t>尽量</a:t>
            </a:r>
            <a:r>
              <a:rPr lang="zh-CN" altLang="en-US" sz="1500" dirty="0">
                <a:solidFill>
                  <a:schemeClr val="bg1"/>
                </a:solidFill>
                <a:latin typeface="微软雅黑" pitchFamily="34" charset="-122"/>
                <a:ea typeface="微软雅黑" pitchFamily="34" charset="-122"/>
              </a:rPr>
              <a:t>模拟真实的单据的保存和修改的实现方式，调用平台提供的方法，尽量少用</a:t>
            </a:r>
            <a:r>
              <a:rPr lang="en-US" altLang="zh-CN" sz="1500" dirty="0">
                <a:solidFill>
                  <a:schemeClr val="bg1"/>
                </a:solidFill>
                <a:latin typeface="微软雅黑" pitchFamily="34" charset="-122"/>
                <a:ea typeface="微软雅黑" pitchFamily="34" charset="-122"/>
              </a:rPr>
              <a:t>SQL</a:t>
            </a:r>
            <a:r>
              <a:rPr lang="zh-CN" altLang="en-US" sz="1500" dirty="0">
                <a:solidFill>
                  <a:schemeClr val="bg1"/>
                </a:solidFill>
                <a:latin typeface="微软雅黑" pitchFamily="34" charset="-122"/>
                <a:ea typeface="微软雅黑" pitchFamily="34" charset="-122"/>
              </a:rPr>
              <a:t>语句直接用</a:t>
            </a:r>
            <a:r>
              <a:rPr lang="en-US" altLang="zh-CN" sz="1500" dirty="0">
                <a:solidFill>
                  <a:schemeClr val="bg1"/>
                </a:solidFill>
                <a:latin typeface="微软雅黑" pitchFamily="34" charset="-122"/>
                <a:ea typeface="微软雅黑" pitchFamily="34" charset="-122"/>
              </a:rPr>
              <a:t>insert  </a:t>
            </a:r>
            <a:r>
              <a:rPr lang="zh-CN" altLang="en-US" sz="1500" dirty="0">
                <a:solidFill>
                  <a:schemeClr val="bg1"/>
                </a:solidFill>
                <a:latin typeface="微软雅黑" pitchFamily="34" charset="-122"/>
                <a:ea typeface="微软雅黑" pitchFamily="34" charset="-122"/>
              </a:rPr>
              <a:t>或者</a:t>
            </a:r>
            <a:r>
              <a:rPr lang="en-US" altLang="zh-CN" sz="1500" dirty="0">
                <a:solidFill>
                  <a:schemeClr val="bg1"/>
                </a:solidFill>
                <a:latin typeface="微软雅黑" pitchFamily="34" charset="-122"/>
                <a:ea typeface="微软雅黑" pitchFamily="34" charset="-122"/>
              </a:rPr>
              <a:t>update </a:t>
            </a:r>
            <a:r>
              <a:rPr lang="zh-CN" altLang="en-US" sz="1500" dirty="0">
                <a:solidFill>
                  <a:schemeClr val="bg1"/>
                </a:solidFill>
                <a:latin typeface="微软雅黑" pitchFamily="34" charset="-122"/>
                <a:ea typeface="微软雅黑" pitchFamily="34" charset="-122"/>
              </a:rPr>
              <a:t>去插入数据和修改数据</a:t>
            </a:r>
          </a:p>
        </p:txBody>
      </p:sp>
    </p:spTree>
    <p:extLst>
      <p:ext uri="{BB962C8B-B14F-4D97-AF65-F5344CB8AC3E}">
        <p14:creationId xmlns:p14="http://schemas.microsoft.com/office/powerpoint/2010/main" val="9396978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663956"/>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代码规范</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3" name="内容占位符 3"/>
          <p:cNvSpPr txBox="1">
            <a:spLocks/>
          </p:cNvSpPr>
          <p:nvPr/>
        </p:nvSpPr>
        <p:spPr>
          <a:xfrm>
            <a:off x="395288" y="760412"/>
            <a:ext cx="8334375" cy="5957887"/>
          </a:xfrm>
          <a:prstGeom prst="rect">
            <a:avLst/>
          </a:prstGeom>
        </p:spPr>
        <p:txBody>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lgn="just">
              <a:buBlip>
                <a:blip r:embed="rId3"/>
              </a:buBlip>
              <a:defRPr/>
            </a:pPr>
            <a:r>
              <a:rPr lang="zh-CN" altLang="en-US" sz="2400" kern="100" dirty="0">
                <a:solidFill>
                  <a:schemeClr val="bg1"/>
                </a:solidFill>
                <a:latin typeface="微软雅黑" pitchFamily="34" charset="-122"/>
                <a:ea typeface="微软雅黑" pitchFamily="34" charset="-122"/>
              </a:rPr>
              <a:t>命名空间规范</a:t>
            </a:r>
          </a:p>
          <a:p>
            <a:pPr lvl="1">
              <a:defRPr/>
            </a:pPr>
            <a:r>
              <a:rPr lang="zh-CN" altLang="en-US" sz="1900" dirty="0" smtClean="0">
                <a:solidFill>
                  <a:schemeClr val="bg1">
                    <a:lumMod val="95000"/>
                  </a:schemeClr>
                </a:solidFill>
                <a:latin typeface="微软雅黑" pitchFamily="34" charset="-122"/>
                <a:ea typeface="微软雅黑" pitchFamily="34" charset="-122"/>
              </a:rPr>
              <a:t>命名要求表达准确，无歧义</a:t>
            </a:r>
          </a:p>
          <a:p>
            <a:pPr lvl="1">
              <a:defRPr/>
            </a:pPr>
            <a:r>
              <a:rPr lang="zh-CN" altLang="en-US" sz="1900" dirty="0" smtClean="0">
                <a:solidFill>
                  <a:schemeClr val="bg1">
                    <a:lumMod val="95000"/>
                  </a:schemeClr>
                </a:solidFill>
                <a:latin typeface="微软雅黑" pitchFamily="34" charset="-122"/>
                <a:ea typeface="微软雅黑" pitchFamily="34" charset="-122"/>
              </a:rPr>
              <a:t>技术名称和功能均使用 </a:t>
            </a:r>
            <a:r>
              <a:rPr lang="en-US" altLang="zh-CN" sz="1900" dirty="0" smtClean="0">
                <a:solidFill>
                  <a:schemeClr val="bg1">
                    <a:lumMod val="95000"/>
                  </a:schemeClr>
                </a:solidFill>
                <a:latin typeface="微软雅黑" pitchFamily="34" charset="-122"/>
                <a:ea typeface="微软雅黑" pitchFamily="34" charset="-122"/>
              </a:rPr>
              <a:t>Pascal </a:t>
            </a:r>
            <a:r>
              <a:rPr lang="zh-CN" altLang="en-US" sz="1900" dirty="0" smtClean="0">
                <a:solidFill>
                  <a:schemeClr val="bg1">
                    <a:lumMod val="95000"/>
                  </a:schemeClr>
                </a:solidFill>
                <a:latin typeface="微软雅黑" pitchFamily="34" charset="-122"/>
                <a:ea typeface="微软雅黑" pitchFamily="34" charset="-122"/>
              </a:rPr>
              <a:t>大小写</a:t>
            </a:r>
          </a:p>
          <a:p>
            <a:pPr lvl="1">
              <a:defRPr/>
            </a:pPr>
            <a:r>
              <a:rPr lang="zh-CN" altLang="en-US" sz="1900" dirty="0" smtClean="0">
                <a:solidFill>
                  <a:schemeClr val="bg1">
                    <a:lumMod val="95000"/>
                  </a:schemeClr>
                </a:solidFill>
                <a:latin typeface="微软雅黑" pitchFamily="34" charset="-122"/>
                <a:ea typeface="微软雅黑" pitchFamily="34" charset="-122"/>
              </a:rPr>
              <a:t>格式： </a:t>
            </a:r>
            <a:r>
              <a:rPr lang="en-US" altLang="zh-CN" sz="1900" dirty="0" smtClean="0">
                <a:solidFill>
                  <a:schemeClr val="bg1">
                    <a:lumMod val="95000"/>
                  </a:schemeClr>
                </a:solidFill>
                <a:latin typeface="微软雅黑" pitchFamily="34" charset="-122"/>
                <a:ea typeface="微软雅黑" pitchFamily="34" charset="-122"/>
              </a:rPr>
              <a:t>{ISV</a:t>
            </a:r>
            <a:r>
              <a:rPr lang="zh-CN" altLang="en-US" sz="1900" dirty="0" smtClean="0">
                <a:solidFill>
                  <a:schemeClr val="bg1">
                    <a:lumMod val="95000"/>
                  </a:schemeClr>
                </a:solidFill>
                <a:latin typeface="微软雅黑" pitchFamily="34" charset="-122"/>
                <a:ea typeface="微软雅黑" pitchFamily="34" charset="-122"/>
              </a:rPr>
              <a:t>标识</a:t>
            </a:r>
            <a:r>
              <a:rPr lang="en-US" altLang="zh-CN" sz="1900" dirty="0" smtClean="0">
                <a:solidFill>
                  <a:schemeClr val="bg1">
                    <a:lumMod val="95000"/>
                  </a:schemeClr>
                </a:solidFill>
                <a:latin typeface="微软雅黑" pitchFamily="34" charset="-122"/>
                <a:ea typeface="微软雅黑" pitchFamily="34" charset="-122"/>
              </a:rPr>
              <a:t>}[.K3][.</a:t>
            </a:r>
            <a:r>
              <a:rPr lang="zh-CN" altLang="en-US" sz="1900" dirty="0" smtClean="0">
                <a:solidFill>
                  <a:schemeClr val="bg1">
                    <a:lumMod val="95000"/>
                  </a:schemeClr>
                </a:solidFill>
                <a:latin typeface="微软雅黑" pitchFamily="34" charset="-122"/>
                <a:ea typeface="微软雅黑" pitchFamily="34" charset="-122"/>
              </a:rPr>
              <a:t>业务系统</a:t>
            </a:r>
            <a:r>
              <a:rPr lang="en-US" altLang="zh-CN" sz="1900" dirty="0" smtClean="0">
                <a:solidFill>
                  <a:schemeClr val="bg1">
                    <a:lumMod val="95000"/>
                  </a:schemeClr>
                </a:solidFill>
                <a:latin typeface="微软雅黑" pitchFamily="34" charset="-122"/>
                <a:ea typeface="微软雅黑" pitchFamily="34" charset="-122"/>
              </a:rPr>
              <a:t>][.</a:t>
            </a:r>
            <a:r>
              <a:rPr lang="zh-CN" altLang="en-US" sz="1900" dirty="0" smtClean="0">
                <a:solidFill>
                  <a:schemeClr val="bg1">
                    <a:lumMod val="95000"/>
                  </a:schemeClr>
                </a:solidFill>
                <a:latin typeface="微软雅黑" pitchFamily="34" charset="-122"/>
                <a:ea typeface="微软雅黑" pitchFamily="34" charset="-122"/>
              </a:rPr>
              <a:t>模块</a:t>
            </a:r>
            <a:r>
              <a:rPr lang="en-US" altLang="zh-CN" sz="1900" dirty="0" smtClean="0">
                <a:solidFill>
                  <a:schemeClr val="bg1">
                    <a:lumMod val="95000"/>
                  </a:schemeClr>
                </a:solidFill>
                <a:latin typeface="微软雅黑" pitchFamily="34" charset="-122"/>
                <a:ea typeface="微软雅黑" pitchFamily="34" charset="-122"/>
              </a:rPr>
              <a:t>][.</a:t>
            </a:r>
            <a:r>
              <a:rPr lang="zh-CN" altLang="en-US" sz="1900" dirty="0" smtClean="0">
                <a:solidFill>
                  <a:schemeClr val="bg1">
                    <a:lumMod val="95000"/>
                  </a:schemeClr>
                </a:solidFill>
                <a:latin typeface="微软雅黑" pitchFamily="34" charset="-122"/>
                <a:ea typeface="微软雅黑" pitchFamily="34" charset="-122"/>
              </a:rPr>
              <a:t>功能</a:t>
            </a:r>
            <a:r>
              <a:rPr lang="en-US" altLang="zh-CN" sz="1900" dirty="0" smtClean="0">
                <a:solidFill>
                  <a:schemeClr val="bg1">
                    <a:lumMod val="95000"/>
                  </a:schemeClr>
                </a:solidFill>
                <a:latin typeface="微软雅黑" pitchFamily="34" charset="-122"/>
                <a:ea typeface="微软雅黑" pitchFamily="34" charset="-122"/>
              </a:rPr>
              <a:t>]</a:t>
            </a:r>
            <a:endParaRPr lang="zh-CN" altLang="en-US" sz="1900" dirty="0" smtClean="0">
              <a:solidFill>
                <a:schemeClr val="bg1">
                  <a:lumMod val="95000"/>
                </a:schemeClr>
              </a:solidFill>
              <a:latin typeface="微软雅黑" pitchFamily="34" charset="-122"/>
              <a:ea typeface="微软雅黑" pitchFamily="34" charset="-122"/>
            </a:endParaRPr>
          </a:p>
          <a:p>
            <a:pPr lvl="2">
              <a:defRPr/>
            </a:pPr>
            <a:r>
              <a:rPr lang="en-US" altLang="zh-CN" sz="1900" dirty="0" smtClean="0">
                <a:solidFill>
                  <a:schemeClr val="bg1">
                    <a:lumMod val="95000"/>
                  </a:schemeClr>
                </a:solidFill>
                <a:latin typeface="微软雅黑" pitchFamily="34" charset="-122"/>
                <a:ea typeface="微软雅黑" pitchFamily="34" charset="-122"/>
              </a:rPr>
              <a:t>ISV</a:t>
            </a:r>
            <a:r>
              <a:rPr lang="zh-CN" altLang="en-US" sz="1900" dirty="0" smtClean="0">
                <a:solidFill>
                  <a:schemeClr val="bg1">
                    <a:lumMod val="95000"/>
                  </a:schemeClr>
                </a:solidFill>
                <a:latin typeface="微软雅黑" pitchFamily="34" charset="-122"/>
                <a:ea typeface="微软雅黑" pitchFamily="34" charset="-122"/>
              </a:rPr>
              <a:t>标识 	：</a:t>
            </a:r>
            <a:r>
              <a:rPr lang="en-US" altLang="zh-CN" sz="1900" dirty="0" smtClean="0">
                <a:solidFill>
                  <a:schemeClr val="bg1">
                    <a:lumMod val="95000"/>
                  </a:schemeClr>
                </a:solidFill>
                <a:latin typeface="微软雅黑" pitchFamily="34" charset="-122"/>
                <a:ea typeface="微软雅黑" pitchFamily="34" charset="-122"/>
              </a:rPr>
              <a:t>= </a:t>
            </a:r>
            <a:r>
              <a:rPr lang="zh-CN" altLang="en-US" sz="1900" dirty="0" smtClean="0">
                <a:solidFill>
                  <a:schemeClr val="bg1">
                    <a:lumMod val="95000"/>
                  </a:schemeClr>
                </a:solidFill>
                <a:latin typeface="微软雅黑" pitchFamily="34" charset="-122"/>
                <a:ea typeface="微软雅黑" pitchFamily="34" charset="-122"/>
              </a:rPr>
              <a:t>开发商标识符，如</a:t>
            </a:r>
            <a:r>
              <a:rPr lang="en-US" altLang="zh-CN" sz="1900" dirty="0" smtClean="0">
                <a:solidFill>
                  <a:schemeClr val="bg1">
                    <a:lumMod val="95000"/>
                  </a:schemeClr>
                </a:solidFill>
                <a:latin typeface="微软雅黑" pitchFamily="34" charset="-122"/>
                <a:ea typeface="微软雅黑" pitchFamily="34" charset="-122"/>
              </a:rPr>
              <a:t>LT</a:t>
            </a:r>
          </a:p>
          <a:p>
            <a:pPr lvl="2">
              <a:defRPr/>
            </a:pPr>
            <a:r>
              <a:rPr lang="zh-CN" altLang="en-US" sz="1900" dirty="0" smtClean="0">
                <a:solidFill>
                  <a:schemeClr val="bg1">
                    <a:lumMod val="95000"/>
                  </a:schemeClr>
                </a:solidFill>
                <a:latin typeface="微软雅黑" pitchFamily="34" charset="-122"/>
                <a:ea typeface="微软雅黑" pitchFamily="34" charset="-122"/>
              </a:rPr>
              <a:t>业务系统 	：</a:t>
            </a:r>
            <a:r>
              <a:rPr lang="en-US" altLang="zh-CN" sz="1900" dirty="0" smtClean="0">
                <a:solidFill>
                  <a:schemeClr val="bg1">
                    <a:lumMod val="95000"/>
                  </a:schemeClr>
                </a:solidFill>
                <a:latin typeface="微软雅黑" pitchFamily="34" charset="-122"/>
                <a:ea typeface="微软雅黑" pitchFamily="34" charset="-122"/>
              </a:rPr>
              <a:t>= K/3 </a:t>
            </a:r>
            <a:r>
              <a:rPr lang="zh-CN" altLang="en-US" sz="1900" dirty="0" smtClean="0">
                <a:solidFill>
                  <a:schemeClr val="bg1">
                    <a:lumMod val="95000"/>
                  </a:schemeClr>
                </a:solidFill>
                <a:latin typeface="微软雅黑" pitchFamily="34" charset="-122"/>
                <a:ea typeface="微软雅黑" pitchFamily="34" charset="-122"/>
              </a:rPr>
              <a:t>业务系统标识符</a:t>
            </a:r>
          </a:p>
          <a:p>
            <a:pPr lvl="2">
              <a:defRPr/>
            </a:pPr>
            <a:r>
              <a:rPr lang="zh-CN" altLang="en-US" sz="1900" dirty="0" smtClean="0">
                <a:solidFill>
                  <a:schemeClr val="bg1">
                    <a:lumMod val="95000"/>
                  </a:schemeClr>
                </a:solidFill>
                <a:latin typeface="微软雅黑" pitchFamily="34" charset="-122"/>
                <a:ea typeface="微软雅黑" pitchFamily="34" charset="-122"/>
              </a:rPr>
              <a:t>模块 		：</a:t>
            </a:r>
            <a:r>
              <a:rPr lang="en-US" altLang="zh-CN" sz="1900" dirty="0" smtClean="0">
                <a:solidFill>
                  <a:schemeClr val="bg1">
                    <a:lumMod val="95000"/>
                  </a:schemeClr>
                </a:solidFill>
                <a:latin typeface="微软雅黑" pitchFamily="34" charset="-122"/>
                <a:ea typeface="微软雅黑" pitchFamily="34" charset="-122"/>
              </a:rPr>
              <a:t>= K/3</a:t>
            </a:r>
            <a:r>
              <a:rPr lang="zh-CN" altLang="en-US" sz="1900" dirty="0" smtClean="0">
                <a:solidFill>
                  <a:schemeClr val="bg1">
                    <a:lumMod val="95000"/>
                  </a:schemeClr>
                </a:solidFill>
                <a:latin typeface="微软雅黑" pitchFamily="34" charset="-122"/>
                <a:ea typeface="微软雅黑" pitchFamily="34" charset="-122"/>
              </a:rPr>
              <a:t>模块标识符</a:t>
            </a:r>
          </a:p>
          <a:p>
            <a:pPr lvl="2">
              <a:defRPr/>
            </a:pPr>
            <a:r>
              <a:rPr lang="zh-CN" altLang="en-US" sz="1900" dirty="0" smtClean="0">
                <a:solidFill>
                  <a:schemeClr val="bg1">
                    <a:lumMod val="95000"/>
                  </a:schemeClr>
                </a:solidFill>
                <a:latin typeface="微软雅黑" pitchFamily="34" charset="-122"/>
                <a:ea typeface="微软雅黑" pitchFamily="34" charset="-122"/>
              </a:rPr>
              <a:t>功能 		：</a:t>
            </a:r>
            <a:r>
              <a:rPr lang="en-US" altLang="zh-CN" sz="1900" dirty="0" smtClean="0">
                <a:solidFill>
                  <a:schemeClr val="bg1">
                    <a:lumMod val="95000"/>
                  </a:schemeClr>
                </a:solidFill>
                <a:latin typeface="微软雅黑" pitchFamily="34" charset="-122"/>
                <a:ea typeface="微软雅黑" pitchFamily="34" charset="-122"/>
              </a:rPr>
              <a:t>= </a:t>
            </a:r>
            <a:r>
              <a:rPr lang="zh-CN" altLang="en-US" sz="1900" dirty="0" smtClean="0">
                <a:solidFill>
                  <a:schemeClr val="bg1">
                    <a:lumMod val="95000"/>
                  </a:schemeClr>
                </a:solidFill>
                <a:latin typeface="微软雅黑" pitchFamily="34" charset="-122"/>
                <a:ea typeface="微软雅黑" pitchFamily="34" charset="-122"/>
              </a:rPr>
              <a:t>功能标识符</a:t>
            </a:r>
          </a:p>
          <a:p>
            <a:pPr lvl="2">
              <a:defRPr/>
            </a:pPr>
            <a:r>
              <a:rPr lang="zh-CN" altLang="en-US" sz="1900" dirty="0" smtClean="0">
                <a:solidFill>
                  <a:schemeClr val="bg1">
                    <a:lumMod val="95000"/>
                  </a:schemeClr>
                </a:solidFill>
                <a:latin typeface="微软雅黑" pitchFamily="34" charset="-122"/>
                <a:ea typeface="微软雅黑" pitchFamily="34" charset="-122"/>
              </a:rPr>
              <a:t>如：</a:t>
            </a:r>
            <a:r>
              <a:rPr lang="en-US" altLang="zh-CN" sz="1900" dirty="0" smtClean="0">
                <a:solidFill>
                  <a:schemeClr val="bg1">
                    <a:lumMod val="95000"/>
                  </a:schemeClr>
                </a:solidFill>
                <a:latin typeface="微软雅黑" pitchFamily="34" charset="-122"/>
                <a:ea typeface="微软雅黑" pitchFamily="34" charset="-122"/>
              </a:rPr>
              <a:t>LT.K3.SCM.PUR.Business.PlugIn  (</a:t>
            </a:r>
            <a:r>
              <a:rPr lang="zh-CN" altLang="en-US" sz="1900" dirty="0" smtClean="0">
                <a:solidFill>
                  <a:schemeClr val="bg1">
                    <a:lumMod val="95000"/>
                  </a:schemeClr>
                </a:solidFill>
                <a:latin typeface="微软雅黑" pitchFamily="34" charset="-122"/>
                <a:ea typeface="微软雅黑" pitchFamily="34" charset="-122"/>
              </a:rPr>
              <a:t>采购系统业务对象界面插件</a:t>
            </a:r>
            <a:r>
              <a:rPr lang="en-US" altLang="zh-CN" sz="1900" dirty="0" smtClean="0">
                <a:solidFill>
                  <a:schemeClr val="bg1">
                    <a:lumMod val="95000"/>
                  </a:schemeClr>
                </a:solidFill>
                <a:latin typeface="微软雅黑" pitchFamily="34" charset="-122"/>
                <a:ea typeface="微软雅黑" pitchFamily="34" charset="-122"/>
              </a:rPr>
              <a:t>)</a:t>
            </a:r>
          </a:p>
          <a:p>
            <a:pPr lvl="2">
              <a:defRPr/>
            </a:pPr>
            <a:r>
              <a:rPr lang="zh-CN" altLang="en-US" sz="1900" dirty="0" smtClean="0">
                <a:solidFill>
                  <a:schemeClr val="bg1">
                    <a:lumMod val="95000"/>
                  </a:schemeClr>
                </a:solidFill>
                <a:latin typeface="微软雅黑" pitchFamily="34" charset="-122"/>
                <a:ea typeface="微软雅黑" pitchFamily="34" charset="-122"/>
              </a:rPr>
              <a:t>如：</a:t>
            </a:r>
            <a:r>
              <a:rPr lang="en-US" altLang="zh-CN" sz="1900" dirty="0" smtClean="0">
                <a:solidFill>
                  <a:schemeClr val="bg1">
                    <a:lumMod val="95000"/>
                  </a:schemeClr>
                </a:solidFill>
                <a:latin typeface="微软雅黑" pitchFamily="34" charset="-122"/>
                <a:ea typeface="微软雅黑" pitchFamily="34" charset="-122"/>
              </a:rPr>
              <a:t>LT.K3.SCM.PUR.Service.PlugIn (</a:t>
            </a:r>
            <a:r>
              <a:rPr lang="zh-CN" altLang="en-US" sz="1900" dirty="0" smtClean="0">
                <a:solidFill>
                  <a:schemeClr val="bg1">
                    <a:lumMod val="95000"/>
                  </a:schemeClr>
                </a:solidFill>
                <a:latin typeface="微软雅黑" pitchFamily="34" charset="-122"/>
                <a:ea typeface="微软雅黑" pitchFamily="34" charset="-122"/>
              </a:rPr>
              <a:t>采购系统业务对象操作插件</a:t>
            </a:r>
            <a:r>
              <a:rPr lang="en-US" altLang="zh-CN" sz="1900" dirty="0" smtClean="0">
                <a:solidFill>
                  <a:schemeClr val="bg1">
                    <a:lumMod val="95000"/>
                  </a:schemeClr>
                </a:solidFill>
                <a:latin typeface="微软雅黑" pitchFamily="34" charset="-122"/>
                <a:ea typeface="微软雅黑" pitchFamily="34" charset="-122"/>
              </a:rPr>
              <a:t>)</a:t>
            </a:r>
          </a:p>
          <a:p>
            <a:pPr lvl="2">
              <a:defRPr/>
            </a:pPr>
            <a:r>
              <a:rPr lang="zh-CN" altLang="en-US" sz="1900" dirty="0" smtClean="0">
                <a:solidFill>
                  <a:schemeClr val="bg1">
                    <a:lumMod val="95000"/>
                  </a:schemeClr>
                </a:solidFill>
                <a:latin typeface="微软雅黑" pitchFamily="34" charset="-122"/>
                <a:ea typeface="微软雅黑" pitchFamily="34" charset="-122"/>
              </a:rPr>
              <a:t>如：</a:t>
            </a:r>
            <a:r>
              <a:rPr lang="en-US" altLang="zh-CN" sz="1900" dirty="0" smtClean="0">
                <a:solidFill>
                  <a:schemeClr val="bg1">
                    <a:lumMod val="95000"/>
                  </a:schemeClr>
                </a:solidFill>
                <a:latin typeface="微软雅黑" pitchFamily="34" charset="-122"/>
                <a:ea typeface="微软雅黑" pitchFamily="34" charset="-122"/>
              </a:rPr>
              <a:t>LT.K3.SCM.PUR.Report (</a:t>
            </a:r>
            <a:r>
              <a:rPr lang="zh-CN" altLang="en-US" sz="1900" dirty="0" smtClean="0">
                <a:solidFill>
                  <a:schemeClr val="bg1">
                    <a:lumMod val="95000"/>
                  </a:schemeClr>
                </a:solidFill>
                <a:latin typeface="微软雅黑" pitchFamily="34" charset="-122"/>
                <a:ea typeface="微软雅黑" pitchFamily="34" charset="-122"/>
              </a:rPr>
              <a:t>采购系统报表插件</a:t>
            </a:r>
            <a:r>
              <a:rPr lang="en-US" altLang="zh-CN" sz="1900" dirty="0" smtClean="0">
                <a:solidFill>
                  <a:schemeClr val="bg1">
                    <a:lumMod val="95000"/>
                  </a:schemeClr>
                </a:solidFill>
                <a:latin typeface="微软雅黑" pitchFamily="34" charset="-122"/>
                <a:ea typeface="微软雅黑" pitchFamily="34" charset="-122"/>
              </a:rPr>
              <a:t>)</a:t>
            </a:r>
            <a:endParaRPr lang="en-US" altLang="zh-CN" sz="1900" dirty="0" smtClean="0">
              <a:solidFill>
                <a:schemeClr val="bg1"/>
              </a:solidFill>
              <a:latin typeface="微软雅黑" pitchFamily="34" charset="-122"/>
              <a:ea typeface="微软雅黑" pitchFamily="34" charset="-122"/>
            </a:endParaRPr>
          </a:p>
          <a:p>
            <a:pPr marL="342900" indent="-342900" algn="just">
              <a:buBlip>
                <a:blip r:embed="rId3"/>
              </a:buBlip>
              <a:defRPr/>
            </a:pPr>
            <a:r>
              <a:rPr lang="zh-CN" altLang="en-US" sz="2400" kern="100" dirty="0">
                <a:solidFill>
                  <a:schemeClr val="bg1"/>
                </a:solidFill>
                <a:latin typeface="微软雅黑" pitchFamily="34" charset="-122"/>
                <a:ea typeface="微软雅黑" pitchFamily="34" charset="-122"/>
              </a:rPr>
              <a:t>程序集</a:t>
            </a:r>
          </a:p>
          <a:p>
            <a:pPr lvl="1">
              <a:defRPr/>
            </a:pPr>
            <a:r>
              <a:rPr lang="zh-CN" altLang="en-US" sz="1900" dirty="0">
                <a:solidFill>
                  <a:schemeClr val="bg1">
                    <a:lumMod val="95000"/>
                  </a:schemeClr>
                </a:solidFill>
                <a:latin typeface="微软雅黑" pitchFamily="34" charset="-122"/>
                <a:ea typeface="微软雅黑" pitchFamily="34" charset="-122"/>
              </a:rPr>
              <a:t>保持与命名空间一致</a:t>
            </a:r>
          </a:p>
        </p:txBody>
      </p:sp>
    </p:spTree>
    <p:extLst>
      <p:ext uri="{BB962C8B-B14F-4D97-AF65-F5344CB8AC3E}">
        <p14:creationId xmlns:p14="http://schemas.microsoft.com/office/powerpoint/2010/main" val="1165356329"/>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4"/>
</p:tagLst>
</file>

<file path=ppt/tags/tag2.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4"/>
</p:tagLst>
</file>

<file path=ppt/tags/tag3.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4.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5.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6.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7.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8.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9.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heme/theme1.xml><?xml version="1.0" encoding="utf-8"?>
<a:theme xmlns:a="http://schemas.openxmlformats.org/drawingml/2006/main" name="2_2017中国管理全球论坛">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spPr>
      <a:bodyPr rtlCol="0" anchor="ctr"/>
      <a:lstStyle>
        <a:defPPr algn="ctr">
          <a:defRPr kumimoji="1" sz="1400" smtClean="0">
            <a:solidFill>
              <a:schemeClr val="tx1"/>
            </a:solidFill>
            <a:latin typeface="Microsoft YaHei" charset="-122"/>
            <a:ea typeface="Microsoft YaHei" charset="-122"/>
            <a:cs typeface="Microsoft YaHei"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solidFill>
      </a:spPr>
      <a:bodyPr wrap="square" rtlCol="0">
        <a:spAutoFit/>
      </a:bodyPr>
      <a:lstStyle>
        <a:defPPr algn="l">
          <a:defRPr sz="1400" b="1" dirty="0">
            <a:latin typeface="微软雅黑" pitchFamily="34" charset="-122"/>
            <a:ea typeface="微软雅黑" pitchFamily="34" charset="-122"/>
          </a:defRPr>
        </a:defPPr>
      </a:lstStyle>
    </a:tx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4_2017中国管理全球论坛">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201710金蝶集团幻灯片模版（内部公开）</Template>
  <TotalTime>36176</TotalTime>
  <Words>1761</Words>
  <Application>Microsoft Office PowerPoint</Application>
  <PresentationFormat>自定义</PresentationFormat>
  <Paragraphs>293</Paragraphs>
  <Slides>15</Slides>
  <Notes>13</Notes>
  <HiddenSlides>0</HiddenSlides>
  <MMClips>0</MMClips>
  <ScaleCrop>false</ScaleCrop>
  <HeadingPairs>
    <vt:vector size="6" baseType="variant">
      <vt:variant>
        <vt:lpstr>主题</vt:lpstr>
      </vt:variant>
      <vt:variant>
        <vt:i4>2</vt:i4>
      </vt:variant>
      <vt:variant>
        <vt:lpstr>嵌入 OLE 服务器</vt:lpstr>
      </vt:variant>
      <vt:variant>
        <vt:i4>1</vt:i4>
      </vt:variant>
      <vt:variant>
        <vt:lpstr>幻灯片标题</vt:lpstr>
      </vt:variant>
      <vt:variant>
        <vt:i4>15</vt:i4>
      </vt:variant>
    </vt:vector>
  </HeadingPairs>
  <TitlesOfParts>
    <vt:vector size="18" baseType="lpstr">
      <vt:lpstr>2_2017中国管理全球论坛</vt:lpstr>
      <vt:lpstr>4_2017中国管理全球论坛</vt:lpstr>
      <vt:lpstr>工作表</vt:lpstr>
      <vt:lpstr>金蝶云星空客户化开发规范管理</vt:lpstr>
      <vt:lpstr>目录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金蝶集团 幻灯片模版</dc:title>
  <dc:creator>Windows User</dc:creator>
  <cp:lastModifiedBy>Windows 用户</cp:lastModifiedBy>
  <cp:revision>857</cp:revision>
  <dcterms:created xsi:type="dcterms:W3CDTF">2017-10-24T05:52:50Z</dcterms:created>
  <dcterms:modified xsi:type="dcterms:W3CDTF">2019-06-11T05:39:48Z</dcterms:modified>
</cp:coreProperties>
</file>

<file path=docProps/thumbnail.jpeg>
</file>